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76" r:id="rId2"/>
    <p:sldId id="277" r:id="rId3"/>
    <p:sldId id="278" r:id="rId4"/>
    <p:sldId id="280" r:id="rId5"/>
    <p:sldId id="279" r:id="rId6"/>
    <p:sldId id="320" r:id="rId7"/>
    <p:sldId id="321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8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3" r:id="rId35"/>
    <p:sldId id="314" r:id="rId36"/>
    <p:sldId id="316" r:id="rId37"/>
    <p:sldId id="317" r:id="rId38"/>
    <p:sldId id="318" r:id="rId39"/>
    <p:sldId id="319" r:id="rId40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4" autoAdjust="0"/>
  </p:normalViewPr>
  <p:slideViewPr>
    <p:cSldViewPr>
      <p:cViewPr>
        <p:scale>
          <a:sx n="68" d="100"/>
          <a:sy n="68" d="100"/>
        </p:scale>
        <p:origin x="-56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Highest</c:v>
                </c:pt>
              </c:strCache>
            </c:strRef>
          </c:tx>
          <c:spPr>
            <a:solidFill>
              <a:srgbClr val="00CC99"/>
            </a:solidFill>
            <a:ln w="25391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Benefits</c:v>
                </c:pt>
                <c:pt idx="1">
                  <c:v>Burdens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3333CC"/>
            </a:solidFill>
            <a:ln w="25391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Benefits</c:v>
                </c:pt>
                <c:pt idx="1">
                  <c:v>Burdens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15</c:v>
                </c:pt>
                <c:pt idx="1">
                  <c:v>70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Lowest</c:v>
                </c:pt>
              </c:strCache>
            </c:strRef>
          </c:tx>
          <c:spPr>
            <a:solidFill>
              <a:srgbClr val="AAC0AA"/>
            </a:solidFill>
            <a:ln w="25391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Benefits</c:v>
                </c:pt>
                <c:pt idx="1">
                  <c:v>Burdens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10</c:v>
                </c:pt>
                <c:pt idx="1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77376"/>
        <c:axId val="31879168"/>
      </c:barChart>
      <c:catAx>
        <c:axId val="318773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ln w="3174">
            <a:solidFill>
              <a:srgbClr val="FFFFFF"/>
            </a:solidFill>
            <a:prstDash val="solid"/>
          </a:ln>
        </c:spPr>
        <c:crossAx val="31879168"/>
        <c:crosses val="autoZero"/>
        <c:auto val="1"/>
        <c:lblAlgn val="ctr"/>
        <c:lblOffset val="100"/>
        <c:noMultiLvlLbl val="0"/>
      </c:catAx>
      <c:valAx>
        <c:axId val="31879168"/>
        <c:scaling>
          <c:orientation val="minMax"/>
        </c:scaling>
        <c:delete val="0"/>
        <c:axPos val="l"/>
        <c:majorGridlines>
          <c:spPr>
            <a:ln w="3174">
              <a:solidFill>
                <a:srgbClr val="000000"/>
              </a:solidFill>
              <a:prstDash val="solid"/>
            </a:ln>
          </c:spPr>
        </c:majorGridlines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u="sng">
                <a:solidFill>
                  <a:schemeClr val="tx1"/>
                </a:solidFill>
              </a:defRPr>
            </a:pPr>
            <a:endParaRPr lang="en-US"/>
          </a:p>
        </c:txPr>
        <c:crossAx val="31877376"/>
        <c:crosses val="autoZero"/>
        <c:crossBetween val="between"/>
      </c:valAx>
      <c:spPr>
        <a:noFill/>
        <a:ln w="12700" cmpd="sng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85326953748006396"/>
          <c:y val="0.39233038348082599"/>
          <c:w val="0.135566188197767"/>
          <c:h val="0.22713864306784701"/>
        </c:manualLayout>
      </c:layout>
      <c:overlay val="0"/>
      <c:spPr>
        <a:solidFill>
          <a:srgbClr val="FFFFFF"/>
        </a:solidFill>
        <a:ln w="25400" cap="flat" cmpd="sng" algn="ctr">
          <a:solidFill>
            <a:srgbClr val="000000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fld id="{BBE83EAD-EFCA-6A46-BBD3-BEDA2B1535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04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9438"/>
            <a:ext cx="5564188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fld id="{55BA1FFB-9C41-994C-AAEA-DC41861304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35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5513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76B0E6E-451E-DD41-8D70-D29EA4D5EE47}" type="slidenum">
              <a:rPr lang="en-US">
                <a:latin typeface="Arial" charset="0"/>
              </a:rPr>
              <a:pPr eaLnBrk="1" hangingPunct="1"/>
              <a:t>1</a:t>
            </a:fld>
            <a:endParaRPr lang="en-US">
              <a:latin typeface="Arial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Topic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Slide </a:t>
            </a:r>
            <a:fld id="{70AB296A-D67A-4948-878C-F6854291BA45}" type="slidenum">
              <a:rPr lang="en-US">
                <a:latin typeface="Times New Roman" charset="0"/>
              </a:rPr>
              <a:pPr eaLnBrk="1" hangingPunct="1"/>
              <a:t>21</a:t>
            </a:fld>
            <a:endParaRPr lang="en-US">
              <a:latin typeface="Times New Roman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Topic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Slide </a:t>
            </a:r>
            <a:fld id="{E18C31B7-F23A-6440-995C-71DE6ACC4BE7}" type="slidenum">
              <a:rPr lang="en-US">
                <a:latin typeface="Times New Roman" charset="0"/>
              </a:rPr>
              <a:pPr eaLnBrk="1" hangingPunct="1"/>
              <a:t>22</a:t>
            </a:fld>
            <a:endParaRPr lang="en-US">
              <a:latin typeface="Times New Roman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Topic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Slide </a:t>
            </a:r>
            <a:fld id="{876EF8B9-8397-E941-820D-99D45F13BADC}" type="slidenum">
              <a:rPr lang="en-US">
                <a:latin typeface="Times New Roman" charset="0"/>
              </a:rPr>
              <a:pPr eaLnBrk="1" hangingPunct="1"/>
              <a:t>23</a:t>
            </a:fld>
            <a:endParaRPr lang="en-US">
              <a:latin typeface="Times New Roman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Topic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Slide </a:t>
            </a:r>
            <a:fld id="{B7A77BEE-DE66-4643-9DB2-E274D45DD106}" type="slidenum">
              <a:rPr lang="en-US">
                <a:latin typeface="Times New Roman" charset="0"/>
              </a:rPr>
              <a:pPr eaLnBrk="1" hangingPunct="1"/>
              <a:t>30</a:t>
            </a:fld>
            <a:endParaRPr lang="en-US">
              <a:latin typeface="Times New Roman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Topic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Slide </a:t>
            </a:r>
            <a:fld id="{53648F14-4D64-E649-AB10-A4ABEEA0E119}" type="slidenum">
              <a:rPr lang="en-US">
                <a:latin typeface="Times New Roman" charset="0"/>
              </a:rPr>
              <a:pPr eaLnBrk="1" hangingPunct="1"/>
              <a:t>31</a:t>
            </a:fld>
            <a:endParaRPr lang="en-US">
              <a:latin typeface="Times New Roman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Topic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Slide </a:t>
            </a:r>
            <a:fld id="{3C4F027F-94EE-074F-9DE9-885D58E0B602}" type="slidenum">
              <a:rPr lang="en-US">
                <a:latin typeface="Times New Roman" charset="0"/>
              </a:rPr>
              <a:pPr eaLnBrk="1" hangingPunct="1"/>
              <a:t>33</a:t>
            </a:fld>
            <a:endParaRPr lang="en-US">
              <a:latin typeface="Times New Roman" charset="0"/>
            </a:endParaRPr>
          </a:p>
        </p:txBody>
      </p:sp>
      <p:sp>
        <p:nvSpPr>
          <p:cNvPr id="4608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Topic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Slide </a:t>
            </a:r>
            <a:fld id="{2DC3B1D1-DFA7-FC41-8F3C-F94C1685FC4A}" type="slidenum">
              <a:rPr lang="en-US">
                <a:latin typeface="Times New Roman" charset="0"/>
              </a:rPr>
              <a:pPr eaLnBrk="1" hangingPunct="1"/>
              <a:t>34</a:t>
            </a:fld>
            <a:endParaRPr lang="en-US">
              <a:latin typeface="Times New Roman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Topic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Slide </a:t>
            </a:r>
            <a:fld id="{92E8AA7E-22D0-2247-B8BB-9E2863D7413C}" type="slidenum">
              <a:rPr lang="en-US">
                <a:latin typeface="Times New Roman" charset="0"/>
              </a:rPr>
              <a:pPr eaLnBrk="1" hangingPunct="1"/>
              <a:t>8</a:t>
            </a:fld>
            <a:endParaRPr lang="en-US">
              <a:latin typeface="Times New Roman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b="0">
                <a:latin typeface="Times New Roman" charset="0"/>
              </a:rPr>
              <a:t>Charlson index used to calculate life expectancy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Topic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Slide </a:t>
            </a:r>
            <a:fld id="{EDB17D86-5653-3A46-BFB5-A336087FD1F7}" type="slidenum">
              <a:rPr lang="en-US">
                <a:latin typeface="Times New Roman" charset="0"/>
              </a:rPr>
              <a:pPr eaLnBrk="1" hangingPunct="1"/>
              <a:t>13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Topic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Slide </a:t>
            </a:r>
            <a:fld id="{50AA1CC4-2773-5B40-A72F-A52D4C19800B}" type="slidenum">
              <a:rPr lang="en-US">
                <a:latin typeface="Times New Roman" charset="0"/>
              </a:rPr>
              <a:pPr eaLnBrk="1" hangingPunct="1"/>
              <a:t>14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Topic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Slide </a:t>
            </a:r>
            <a:fld id="{5A5974F9-8909-C146-AFD4-BDF7886757D6}" type="slidenum">
              <a:rPr lang="en-US">
                <a:latin typeface="Times New Roman" charset="0"/>
              </a:rPr>
              <a:pPr eaLnBrk="1" hangingPunct="1"/>
              <a:t>15</a:t>
            </a:fld>
            <a:endParaRPr lang="en-US">
              <a:latin typeface="Times New Roman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Topic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Slide </a:t>
            </a:r>
            <a:fld id="{FFE370A1-D4A2-744E-A57B-DC464D51C56E}" type="slidenum">
              <a:rPr lang="en-US">
                <a:latin typeface="Times New Roman" charset="0"/>
              </a:rPr>
              <a:pPr eaLnBrk="1" hangingPunct="1"/>
              <a:t>16</a:t>
            </a:fld>
            <a:endParaRPr lang="en-US">
              <a:latin typeface="Times New Roman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Topic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Slide </a:t>
            </a:r>
            <a:fld id="{61AD0055-022F-0D46-94B0-4C274A98847F}" type="slidenum">
              <a:rPr lang="en-US">
                <a:latin typeface="Times New Roman" charset="0"/>
              </a:rPr>
              <a:pPr eaLnBrk="1" hangingPunct="1"/>
              <a:t>17</a:t>
            </a:fld>
            <a:endParaRPr lang="en-US">
              <a:latin typeface="Times New Roman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Topic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Slide </a:t>
            </a:r>
            <a:fld id="{FABFA59C-2C90-E44A-A46A-A1E80D68FBB1}" type="slidenum">
              <a:rPr lang="en-US">
                <a:latin typeface="Times New Roman" charset="0"/>
              </a:rPr>
              <a:pPr eaLnBrk="1" hangingPunct="1"/>
              <a:t>19</a:t>
            </a:fld>
            <a:endParaRPr lang="en-US">
              <a:latin typeface="Times New Roman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b="0">
                <a:latin typeface="Times New Roman" charset="0"/>
              </a:rPr>
              <a:t>50-60% of patients do not undergo colonoscopy after a positive FOBT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Topic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940" indent="-28920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Slide </a:t>
            </a:r>
            <a:fld id="{B9B3FA12-877B-F346-B6DF-C5722E6B20F0}" type="slidenum">
              <a:rPr lang="en-US">
                <a:latin typeface="Times New Roman" charset="0"/>
              </a:rPr>
              <a:pPr eaLnBrk="1" hangingPunct="1"/>
              <a:t>20</a:t>
            </a:fld>
            <a:endParaRPr lang="en-US">
              <a:latin typeface="Times New Roman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5A9B10CC-8824-3E41-8015-AFE0C3FFEB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C5B32-9A9C-0B4A-B52D-02EEEE76F8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0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1CCDD-1CC4-8542-AB56-725AFF2BA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Slide </a:t>
            </a:r>
            <a:fld id="{CA93CCF1-ADCE-4A47-8F37-87DAA4804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9625F-BD76-0B4B-8681-BAC8C692E9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2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6D3DA-73BF-C848-83BB-8A20C716D5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D18C8-20F0-5B4F-9311-7124A1C1F1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0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98DC0-DCD5-704D-8064-2C91EF8DF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7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E8C01-D58B-FF4C-BA8B-844CDBEC6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9BF45-543F-D04F-A29C-68B00387AE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8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327FB-541D-3C4B-B28A-D71444592F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7A796-7EDA-7B4D-B745-F02F56A7E6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0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185B8D17-EC51-9540-982B-1CF8598BA17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377950" indent="-4683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827213" indent="-4381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2971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7543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preventiveservicestaskforce.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1828800"/>
            <a:ext cx="7696200" cy="2057400"/>
          </a:xfrm>
        </p:spPr>
        <p:txBody>
          <a:bodyPr/>
          <a:lstStyle/>
          <a:p>
            <a:pPr algn="ctr"/>
            <a:r>
              <a:rPr lang="en-US" sz="7200" dirty="0" smtClean="0">
                <a:latin typeface="Times New Roman" charset="0"/>
              </a:rPr>
              <a:t>Prevention</a:t>
            </a:r>
            <a:r>
              <a:rPr lang="en-US" sz="6600" dirty="0" smtClean="0">
                <a:latin typeface="Times New Roman" charset="0"/>
              </a:rPr>
              <a:t/>
            </a:r>
            <a:br>
              <a:rPr lang="en-US" sz="6600" dirty="0" smtClean="0">
                <a:latin typeface="Times New Roman" charset="0"/>
              </a:rPr>
            </a:br>
            <a:r>
              <a:rPr lang="en-US" sz="4800" dirty="0" smtClean="0">
                <a:latin typeface="Times New Roman" charset="0"/>
              </a:rPr>
              <a:t>OLLI 2014</a:t>
            </a:r>
            <a:br>
              <a:rPr lang="en-US" sz="4800" dirty="0" smtClean="0">
                <a:latin typeface="Times New Roman" charset="0"/>
              </a:rPr>
            </a:br>
            <a:endParaRPr lang="en-US" sz="4800" dirty="0">
              <a:latin typeface="Times New Roman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733800"/>
            <a:ext cx="8229600" cy="20574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/>
              <a:t>Kenneth Brummel-Smith, MD</a:t>
            </a:r>
          </a:p>
          <a:p>
            <a:pPr algn="ctr" eaLnBrk="1" hangingPunct="1">
              <a:buFont typeface="Wingdings" charset="0"/>
              <a:buNone/>
            </a:pPr>
            <a:r>
              <a:rPr lang="en-US"/>
              <a:t>Charlotte Edwards Maguire Professor of Geriatrics</a:t>
            </a:r>
          </a:p>
          <a:p>
            <a:pPr algn="ctr" eaLnBrk="1" hangingPunct="1">
              <a:buFont typeface="Wingdings" charset="0"/>
              <a:buNone/>
            </a:pPr>
            <a:r>
              <a:rPr lang="en-US"/>
              <a:t>Florida State University College of Medicine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  <a:cs typeface="Arial"/>
              </a:rPr>
              <a:t>Life Expectancy Guides Decisions</a:t>
            </a:r>
            <a:endParaRPr lang="en-US" sz="40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5" name="Picture 4" descr="Life exp me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375534" cy="5239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6400800"/>
            <a:ext cx="1750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JAMA, 2001; 285:2751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990600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  <a:latin typeface="Arial"/>
                <a:cs typeface="Arial"/>
              </a:rPr>
              <a:t>Life </a:t>
            </a:r>
            <a:r>
              <a:rPr lang="en-US" sz="4000" dirty="0" smtClean="0">
                <a:solidFill>
                  <a:srgbClr val="000000"/>
                </a:solidFill>
                <a:cs typeface="Arial"/>
              </a:rPr>
              <a:t>Expectancy</a:t>
            </a:r>
            <a:r>
              <a:rPr lang="en-US" sz="4000" dirty="0" smtClean="0">
                <a:solidFill>
                  <a:srgbClr val="000000"/>
                </a:solidFill>
                <a:latin typeface="Arial"/>
                <a:cs typeface="Arial"/>
              </a:rPr>
              <a:t> Guides Decisions</a:t>
            </a:r>
            <a:endParaRPr lang="en-US" sz="4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4" name="Picture 3" descr="Life exp wome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538860" cy="537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000000"/>
                </a:solidFill>
                <a:cs typeface="Arial"/>
              </a:rPr>
              <a:t>When to Stop Screening?</a:t>
            </a:r>
            <a:endParaRPr lang="en-US" sz="4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When </a:t>
            </a:r>
            <a:r>
              <a:rPr lang="en-US" dirty="0" smtClean="0"/>
              <a:t>you</a:t>
            </a:r>
            <a:r>
              <a:rPr lang="en-US" sz="3200" dirty="0" smtClean="0"/>
              <a:t> don’t want it done!</a:t>
            </a:r>
          </a:p>
          <a:p>
            <a:pPr marL="857250" lvl="1" indent="-457200">
              <a:buFont typeface="Arial"/>
              <a:buChar char="•"/>
            </a:pPr>
            <a:r>
              <a:rPr lang="en-US" sz="2800" dirty="0" smtClean="0"/>
              <a:t>“Benefit” is inherently personal</a:t>
            </a:r>
          </a:p>
          <a:p>
            <a:r>
              <a:rPr lang="en-US" sz="3200" dirty="0" smtClean="0"/>
              <a:t>When life expectancy is shorter than the lead time benefit</a:t>
            </a:r>
          </a:p>
          <a:p>
            <a:pPr marL="857250" lvl="1" indent="-457200">
              <a:buFont typeface="Arial"/>
              <a:buChar char="•"/>
            </a:pPr>
            <a:r>
              <a:rPr lang="en-US" sz="2800" dirty="0" smtClean="0"/>
              <a:t>Most screening interventions have a 5-7 year lead time benefit</a:t>
            </a:r>
          </a:p>
          <a:p>
            <a:r>
              <a:rPr lang="en-US" sz="3200" dirty="0" smtClean="0"/>
              <a:t>When evidence shows it is not beneficial</a:t>
            </a:r>
          </a:p>
          <a:p>
            <a:pPr marL="857250" lvl="1" indent="-457200">
              <a:buFont typeface="Arial"/>
              <a:buChar char="•"/>
            </a:pPr>
            <a:r>
              <a:rPr lang="en-US" sz="2800" dirty="0" smtClean="0"/>
              <a:t>PSA testing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27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>
                <a:solidFill>
                  <a:srgbClr val="000000"/>
                </a:solidFill>
                <a:cs typeface="Arial" charset="0"/>
              </a:rPr>
              <a:t>The Burden of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6" y="1828800"/>
            <a:ext cx="8877854" cy="4302125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Fecal occult blood testing in 212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veterans with + FOBT,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followed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for 7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years. Mean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age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76</a:t>
            </a: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 marL="457200" indent="-457200" eaLnBrk="1" hangingPunct="1"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Separated subjects into 3 groups:</a:t>
            </a:r>
          </a:p>
          <a:p>
            <a:pPr lvl="1" indent="-342900" eaLnBrk="1" hangingPunct="1">
              <a:buFont typeface="Wingdings" charset="0"/>
              <a:buChar char="Ø"/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Best life expectancy</a:t>
            </a:r>
          </a:p>
          <a:p>
            <a:pPr lvl="1" indent="-342900" eaLnBrk="1" hangingPunct="1">
              <a:buFont typeface="Wingdings" charset="0"/>
              <a:buChar char="Ø"/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Average life expectancy</a:t>
            </a:r>
          </a:p>
          <a:p>
            <a:pPr lvl="1" indent="-342900" eaLnBrk="1" hangingPunct="1">
              <a:buFont typeface="Wingdings" charset="0"/>
              <a:buChar char="Ø"/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Worst life expectancy</a:t>
            </a:r>
          </a:p>
          <a:p>
            <a:pPr marL="457200" indent="-457200" eaLnBrk="1" hangingPunct="1"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Definitions:</a:t>
            </a:r>
          </a:p>
          <a:p>
            <a:pPr lvl="1" indent="-342900" eaLnBrk="1" hangingPunct="1">
              <a:buFont typeface="Wingdings" charset="0"/>
              <a:buChar char="Ø"/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Benefit – found a polyp or cancer and lived at least 5 years</a:t>
            </a:r>
          </a:p>
          <a:p>
            <a:pPr lvl="1" indent="-342900" eaLnBrk="1" hangingPunct="1">
              <a:buFont typeface="Wingdings" charset="0"/>
              <a:buChar char="Ø"/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Burden – found something but died in less than 5 years, found nothing, did not have a colonoscopy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3048000" y="6482250"/>
            <a:ext cx="574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solidFill>
                  <a:srgbClr val="000000"/>
                </a:solidFill>
              </a:rPr>
              <a:t>Kistler</a:t>
            </a:r>
            <a:r>
              <a:rPr lang="en-US" sz="1800" dirty="0">
                <a:solidFill>
                  <a:srgbClr val="000000"/>
                </a:solidFill>
              </a:rPr>
              <a:t> CE, Arch Intern Med, 2011; 171(15), 1344-1351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>
                <a:solidFill>
                  <a:srgbClr val="000000"/>
                </a:solidFill>
                <a:cs typeface="Arial" charset="0"/>
              </a:rPr>
              <a:t>The Burden of Screening</a:t>
            </a:r>
            <a:endParaRPr lang="en-US" sz="4800" dirty="0">
              <a:solidFill>
                <a:srgbClr val="000000"/>
              </a:solidFill>
            </a:endParaRP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127140"/>
              </p:ext>
            </p:extLst>
          </p:nvPr>
        </p:nvGraphicFramePr>
        <p:xfrm>
          <a:off x="685800" y="1828800"/>
          <a:ext cx="7772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228600" y="3352800"/>
            <a:ext cx="55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%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105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724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419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038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657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276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2971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2590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209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18288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5715000"/>
            <a:ext cx="124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Benefits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5715000"/>
            <a:ext cx="1296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Burdens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9906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000000"/>
                </a:solidFill>
              </a:rPr>
              <a:t>High Blood Pressure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72400" cy="4495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b="0" dirty="0" smtClean="0">
                <a:solidFill>
                  <a:srgbClr val="000000"/>
                </a:solidFill>
                <a:latin typeface="Arial" charset="0"/>
                <a:sym typeface="Symbol" charset="0"/>
              </a:rPr>
              <a:t>  Method</a:t>
            </a:r>
            <a:endParaRPr lang="en-US" b="0" dirty="0">
              <a:solidFill>
                <a:srgbClr val="000000"/>
              </a:solidFill>
              <a:latin typeface="Arial" charset="0"/>
              <a:sym typeface="Symbo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800" b="0" dirty="0">
                <a:latin typeface="Arial" charset="0"/>
                <a:sym typeface="Symbol" charset="0"/>
              </a:rPr>
              <a:t>Check blood pressure at least </a:t>
            </a:r>
            <a:r>
              <a:rPr lang="en-US" sz="2800" b="0" dirty="0" smtClean="0">
                <a:latin typeface="Arial" charset="0"/>
                <a:sym typeface="Symbol" charset="0"/>
              </a:rPr>
              <a:t>annually</a:t>
            </a:r>
            <a:endParaRPr lang="en-US" b="0" dirty="0">
              <a:solidFill>
                <a:srgbClr val="FFCC00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  Rationale</a:t>
            </a:r>
            <a:endParaRPr lang="en-US" b="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spcBef>
                <a:spcPct val="60000"/>
              </a:spcBef>
            </a:pPr>
            <a:r>
              <a:rPr lang="en-US" sz="2800" b="0" dirty="0">
                <a:latin typeface="Arial" charset="0"/>
              </a:rPr>
              <a:t>Prevalence </a:t>
            </a:r>
            <a:r>
              <a:rPr lang="en-US" sz="2800" b="0" dirty="0">
                <a:latin typeface="Arial" charset="0"/>
                <a:sym typeface="Symbol" charset="0"/>
              </a:rPr>
              <a:t> with advancing age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sz="2800" b="0" dirty="0">
                <a:latin typeface="Arial" charset="0"/>
                <a:sym typeface="Symbol" charset="0"/>
              </a:rPr>
              <a:t>Treatment of hypertension  morbidity &amp; mortality from </a:t>
            </a:r>
            <a:r>
              <a:rPr lang="en-US" dirty="0" smtClean="0">
                <a:latin typeface="Arial" charset="0"/>
                <a:sym typeface="Symbol" charset="0"/>
              </a:rPr>
              <a:t>heart failure, heart attacks, and stroke</a:t>
            </a:r>
            <a:endParaRPr lang="en-US" sz="2800" b="0" dirty="0" smtClean="0">
              <a:latin typeface="Arial" charset="0"/>
              <a:sym typeface="Symbol" charset="0"/>
            </a:endParaRPr>
          </a:p>
          <a:p>
            <a:pPr eaLnBrk="1" hangingPunct="1">
              <a:spcBef>
                <a:spcPct val="60000"/>
              </a:spcBef>
            </a:pPr>
            <a:r>
              <a:rPr lang="en-US" b="0" dirty="0" smtClean="0">
                <a:solidFill>
                  <a:srgbClr val="000000"/>
                </a:solidFill>
                <a:latin typeface="Arial" charset="0"/>
                <a:sym typeface="Symbol" charset="0"/>
              </a:rPr>
              <a:t>New Goal – less than 150/90 (JNC8)</a:t>
            </a:r>
            <a:endParaRPr lang="en-US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5943600" y="6396037"/>
            <a:ext cx="2884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/>
              <a:t>USPSTF Grade -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9906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000000"/>
                </a:solidFill>
              </a:rPr>
              <a:t>Breast Cancer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3505200"/>
          </a:xfrm>
        </p:spPr>
        <p:txBody>
          <a:bodyPr/>
          <a:lstStyle/>
          <a:p>
            <a:pPr eaLnBrk="1" hangingPunct="1"/>
            <a:r>
              <a:rPr lang="en-US" b="0" dirty="0">
                <a:solidFill>
                  <a:srgbClr val="000000"/>
                </a:solidFill>
                <a:latin typeface="Arial" charset="0"/>
                <a:sym typeface="Symbol" charset="0"/>
              </a:rPr>
              <a:t>Methods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800" b="0" dirty="0">
                <a:latin typeface="Arial" charset="0"/>
                <a:sym typeface="Symbol" charset="0"/>
              </a:rPr>
              <a:t>Consider Mammography if life expectancy is greater than 7 years</a:t>
            </a:r>
          </a:p>
          <a:p>
            <a:pPr eaLnBrk="1" hangingPunct="1"/>
            <a:endParaRPr lang="en-US" sz="1000" b="0" dirty="0">
              <a:solidFill>
                <a:srgbClr val="FFCC00"/>
              </a:solidFill>
              <a:latin typeface="Arial" charset="0"/>
            </a:endParaRPr>
          </a:p>
          <a:p>
            <a:pPr eaLnBrk="1" hangingPunct="1"/>
            <a:r>
              <a:rPr lang="en-US" b="0" dirty="0">
                <a:solidFill>
                  <a:srgbClr val="000000"/>
                </a:solidFill>
                <a:latin typeface="Arial" charset="0"/>
              </a:rPr>
              <a:t>Rationale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800" b="0" dirty="0">
                <a:latin typeface="Arial" charset="0"/>
                <a:sym typeface="Symbol" charset="0"/>
              </a:rPr>
              <a:t>No compelling evidence that BSE  breast cancer morbidity &amp; mortality – USPSTF – Grade D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endParaRPr lang="en-US" sz="2400" b="0" dirty="0">
              <a:latin typeface="Arial" charset="0"/>
            </a:endParaRP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5638800" y="5943600"/>
            <a:ext cx="3117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USPSTF Grade - I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003565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000000"/>
                </a:solidFill>
              </a:rPr>
              <a:t>MAMMOGRAPHY RECOMMENDATIONS</a:t>
            </a:r>
          </a:p>
        </p:txBody>
      </p:sp>
      <p:graphicFrame>
        <p:nvGraphicFramePr>
          <p:cNvPr id="11504" name="Group 24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63241888"/>
              </p:ext>
            </p:extLst>
          </p:nvPr>
        </p:nvGraphicFramePr>
        <p:xfrm>
          <a:off x="609600" y="2133600"/>
          <a:ext cx="7772400" cy="3159127"/>
        </p:xfrm>
        <a:graphic>
          <a:graphicData uri="http://schemas.openxmlformats.org/drawingml/2006/table">
            <a:tbl>
              <a:tblPr/>
              <a:tblGrid>
                <a:gridCol w="3200400"/>
                <a:gridCol w="2590800"/>
                <a:gridCol w="1981200"/>
              </a:tblGrid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Organization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Frequency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Until Age: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USPSTF, Canadian Task Force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Biennial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American College of Physicians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Biennial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American Geriatrics Society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Every 2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 years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0" name="Text Box 33"/>
          <p:cNvSpPr txBox="1">
            <a:spLocks noChangeArrowheads="1"/>
          </p:cNvSpPr>
          <p:nvPr/>
        </p:nvSpPr>
        <p:spPr bwMode="auto">
          <a:xfrm>
            <a:off x="1082771" y="5791200"/>
            <a:ext cx="80772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5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00"/>
                </a:solidFill>
              </a:rPr>
              <a:t>Medicare covers annual screening mammograms</a:t>
            </a:r>
          </a:p>
          <a:p>
            <a:pPr algn="l" eaLnBrk="1" hangingPunct="1"/>
            <a:r>
              <a:rPr lang="en-US" sz="2000" dirty="0">
                <a:solidFill>
                  <a:srgbClr val="003565"/>
                </a:solidFill>
                <a:latin typeface="Times New Roman" charset="0"/>
              </a:rPr>
              <a:t>      </a:t>
            </a:r>
            <a:endParaRPr lang="en-US" sz="2800" b="1" dirty="0">
              <a:solidFill>
                <a:srgbClr val="003565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ePrognosis: Cancer Screening App</a:t>
            </a:r>
            <a:endParaRPr lang="en-US" sz="3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Slide </a:t>
            </a:r>
            <a:fld id="{CA93CCF1-ADCE-4A47-8F37-87DAA480451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eprog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2162" y="1854200"/>
            <a:ext cx="4470400" cy="3352800"/>
          </a:xfrm>
          <a:prstGeom prst="rect">
            <a:avLst/>
          </a:prstGeom>
        </p:spPr>
      </p:pic>
      <p:pic>
        <p:nvPicPr>
          <p:cNvPr id="6" name="Picture 5" descr="eprog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7925" y="2886075"/>
            <a:ext cx="4191000" cy="3143250"/>
          </a:xfrm>
          <a:prstGeom prst="rect">
            <a:avLst/>
          </a:prstGeom>
        </p:spPr>
      </p:pic>
      <p:pic>
        <p:nvPicPr>
          <p:cNvPr id="7" name="Picture 6" descr="eprog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2026" y="2070100"/>
            <a:ext cx="4978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55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91440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COLORECTAL </a:t>
            </a:r>
            <a:r>
              <a:rPr lang="en-US" dirty="0">
                <a:solidFill>
                  <a:srgbClr val="000000"/>
                </a:solidFill>
              </a:rPr>
              <a:t>CANCER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962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2400" b="0" dirty="0">
              <a:solidFill>
                <a:srgbClr val="FFCC00"/>
              </a:solidFill>
              <a:latin typeface="Arial" charset="0"/>
              <a:sym typeface="Symbol" charset="0"/>
            </a:endParaRPr>
          </a:p>
          <a:p>
            <a:pPr marL="457200" lvl="1" indent="-342900" eaLnBrk="1" hangingPunct="1"/>
            <a:r>
              <a:rPr lang="en-US" b="0" dirty="0">
                <a:latin typeface="Arial" charset="0"/>
                <a:sym typeface="Symbol" charset="0"/>
              </a:rPr>
              <a:t>USPSTF recommends screening to age 75 (A)</a:t>
            </a:r>
          </a:p>
          <a:p>
            <a:pPr marL="927100" lvl="2" indent="-342900"/>
            <a:r>
              <a:rPr lang="en-US" b="0" dirty="0">
                <a:latin typeface="Arial" charset="0"/>
                <a:sym typeface="Symbol" charset="0"/>
              </a:rPr>
              <a:t>FOBT or </a:t>
            </a:r>
            <a:r>
              <a:rPr lang="en-US" b="0" dirty="0" err="1">
                <a:latin typeface="Arial" charset="0"/>
                <a:sym typeface="Symbol" charset="0"/>
              </a:rPr>
              <a:t>sigmoidoscopy</a:t>
            </a:r>
            <a:r>
              <a:rPr lang="en-US" b="0" dirty="0">
                <a:latin typeface="Arial" charset="0"/>
                <a:sym typeface="Symbol" charset="0"/>
              </a:rPr>
              <a:t> every 5 years starting at age 65 (if not performed within previous 5 years)</a:t>
            </a:r>
          </a:p>
          <a:p>
            <a:pPr marL="857250" lvl="2" indent="-342900" eaLnBrk="1" hangingPunct="1"/>
            <a:r>
              <a:rPr lang="en-US" dirty="0">
                <a:latin typeface="Arial" charset="0"/>
                <a:sym typeface="Symbol" charset="0"/>
              </a:rPr>
              <a:t>Only if willing to undergo follow-up (i.e., colonoscopy)</a:t>
            </a:r>
          </a:p>
          <a:p>
            <a:pPr marL="927100" lvl="2" indent="-342900">
              <a:spcBef>
                <a:spcPct val="60000"/>
              </a:spcBef>
            </a:pPr>
            <a:r>
              <a:rPr lang="en-US" b="0" dirty="0">
                <a:latin typeface="Arial" charset="0"/>
                <a:sym typeface="Symbol" charset="0"/>
              </a:rPr>
              <a:t>One-time colonoscopy at age 65 (if not performed within previous 10 years) and every 10 years thereafter</a:t>
            </a:r>
          </a:p>
          <a:p>
            <a:pPr marL="457200" lvl="1" indent="-342900" eaLnBrk="1" hangingPunct="1">
              <a:spcBef>
                <a:spcPct val="60000"/>
              </a:spcBef>
            </a:pPr>
            <a:r>
              <a:rPr lang="en-US" b="0" dirty="0">
                <a:latin typeface="Arial" charset="0"/>
                <a:sym typeface="Symbol" charset="0"/>
              </a:rPr>
              <a:t>Only with active life expectancy of 5 years or </a:t>
            </a:r>
            <a:r>
              <a:rPr lang="en-US" b="0" dirty="0" smtClean="0">
                <a:latin typeface="Arial" charset="0"/>
                <a:sym typeface="Symbol" charset="0"/>
              </a:rPr>
              <a:t>greater</a:t>
            </a:r>
          </a:p>
          <a:p>
            <a:pPr marL="0" indent="0" eaLnBrk="1" hangingPunct="1">
              <a:buFontTx/>
              <a:buChar char="•"/>
            </a:pPr>
            <a:endParaRPr lang="en-US" sz="2400" b="0" dirty="0">
              <a:latin typeface="Arial" charset="0"/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143000" y="5943600"/>
            <a:ext cx="8001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80000"/>
              </a:spcBef>
            </a:pPr>
            <a:r>
              <a:rPr lang="en-US" sz="2400" dirty="0">
                <a:solidFill>
                  <a:srgbClr val="000000"/>
                </a:solidFill>
                <a:sym typeface="Symbol" charset="0"/>
              </a:rPr>
              <a:t>Medicare covers annual FOBT, biennial </a:t>
            </a:r>
            <a:r>
              <a:rPr lang="en-US" sz="2400" dirty="0" err="1">
                <a:solidFill>
                  <a:srgbClr val="000000"/>
                </a:solidFill>
                <a:sym typeface="Symbol" charset="0"/>
              </a:rPr>
              <a:t>sigmoidoscopy</a:t>
            </a:r>
            <a:r>
              <a:rPr lang="en-US" sz="2400" dirty="0">
                <a:solidFill>
                  <a:srgbClr val="000000"/>
                </a:solidFill>
                <a:sym typeface="Symbol" charset="0"/>
              </a:rPr>
              <a:t>, colonoscopy every 10 years</a:t>
            </a:r>
          </a:p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condition must cause substantial illness (morbidity) or death (mortality)</a:t>
            </a:r>
          </a:p>
          <a:p>
            <a:r>
              <a:rPr lang="en-US" dirty="0" smtClean="0"/>
              <a:t>The test should be accurate</a:t>
            </a:r>
          </a:p>
          <a:p>
            <a:pPr lvl="1"/>
            <a:r>
              <a:rPr lang="en-US" dirty="0" smtClean="0"/>
              <a:t>Sensitivity (low false positives)</a:t>
            </a:r>
          </a:p>
          <a:p>
            <a:pPr lvl="1"/>
            <a:r>
              <a:rPr lang="en-US" dirty="0" smtClean="0"/>
              <a:t>Specificity (low false negatives)</a:t>
            </a:r>
          </a:p>
          <a:p>
            <a:r>
              <a:rPr lang="en-US" dirty="0" smtClean="0"/>
              <a:t>The condition should be common</a:t>
            </a:r>
          </a:p>
          <a:p>
            <a:r>
              <a:rPr lang="en-US" dirty="0" smtClean="0"/>
              <a:t>The condition should have a long time when it is asymptomatic (time to benefit)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5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CERVICAL </a:t>
            </a:r>
            <a:r>
              <a:rPr lang="en-US" dirty="0">
                <a:solidFill>
                  <a:srgbClr val="000000"/>
                </a:solidFill>
              </a:rPr>
              <a:t>CANCER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01000" cy="40386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b="0" dirty="0">
              <a:solidFill>
                <a:srgbClr val="000000"/>
              </a:solidFill>
              <a:latin typeface="Arial" charset="0"/>
              <a:sym typeface="Symbol" charset="0"/>
            </a:endParaRPr>
          </a:p>
          <a:p>
            <a:pPr marL="347663" lvl="1" indent="-233363" eaLnBrk="1" hangingPunct="1">
              <a:spcBef>
                <a:spcPct val="80000"/>
              </a:spcBef>
            </a:pPr>
            <a:r>
              <a:rPr lang="en-US" sz="2800" b="0" dirty="0">
                <a:latin typeface="Arial" charset="0"/>
                <a:sym typeface="Symbol" charset="0"/>
              </a:rPr>
              <a:t>Not Recommended (USPSTF – Grade D)</a:t>
            </a:r>
          </a:p>
          <a:p>
            <a:pPr marL="747713" lvl="2" indent="-233363" eaLnBrk="1" hangingPunct="1">
              <a:spcBef>
                <a:spcPct val="80000"/>
              </a:spcBef>
            </a:pPr>
            <a:r>
              <a:rPr lang="en-US" sz="2800" dirty="0">
                <a:latin typeface="Arial" charset="0"/>
                <a:sym typeface="Symbol" charset="0"/>
              </a:rPr>
              <a:t>Cut-off after age 65 with history of normal smears or after 2 normal smears 1 year apart</a:t>
            </a:r>
          </a:p>
          <a:p>
            <a:pPr marL="347663" lvl="1" indent="-233363" eaLnBrk="1" hangingPunct="1">
              <a:spcBef>
                <a:spcPct val="80000"/>
              </a:spcBef>
            </a:pPr>
            <a:r>
              <a:rPr lang="en-US" sz="2800" b="0" dirty="0">
                <a:latin typeface="Arial" charset="0"/>
                <a:sym typeface="Symbol" charset="0"/>
              </a:rPr>
              <a:t>Biannual pelvic exam may be beneficial</a:t>
            </a:r>
          </a:p>
          <a:p>
            <a:pPr marL="347663" lvl="1" indent="-233363" eaLnBrk="1" hangingPunct="1">
              <a:spcBef>
                <a:spcPct val="80000"/>
              </a:spcBef>
            </a:pPr>
            <a:endParaRPr lang="en-US" b="0" dirty="0">
              <a:latin typeface="Arial" charset="0"/>
              <a:sym typeface="Symbol" charset="0"/>
            </a:endParaRPr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457200" y="6198286"/>
            <a:ext cx="8258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00"/>
                </a:solidFill>
                <a:sym typeface="Symbol" charset="0"/>
              </a:rPr>
              <a:t>Medicare covers Pap smear and pelvic exam every 2 years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OBESITY &amp; </a:t>
            </a:r>
            <a:r>
              <a:rPr lang="en-US" dirty="0">
                <a:solidFill>
                  <a:srgbClr val="000000"/>
                </a:solidFill>
              </a:rPr>
              <a:t>MALNUTRITION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3505200"/>
          </a:xfrm>
        </p:spPr>
        <p:txBody>
          <a:bodyPr/>
          <a:lstStyle/>
          <a:p>
            <a:pPr eaLnBrk="1" hangingPunct="1"/>
            <a:r>
              <a:rPr lang="en-US" sz="2600" b="0" dirty="0">
                <a:solidFill>
                  <a:srgbClr val="000000"/>
                </a:solidFill>
                <a:latin typeface="Arial" charset="0"/>
                <a:sym typeface="Symbol" charset="0"/>
              </a:rPr>
              <a:t>Method</a:t>
            </a:r>
          </a:p>
          <a:p>
            <a:pPr lvl="1" eaLnBrk="1" hangingPunct="1"/>
            <a:r>
              <a:rPr lang="en-US" b="0" dirty="0">
                <a:latin typeface="Arial" charset="0"/>
              </a:rPr>
              <a:t>Measure weight &amp; height routinely </a:t>
            </a:r>
          </a:p>
          <a:p>
            <a:pPr lvl="1" eaLnBrk="1" hangingPunct="1"/>
            <a:r>
              <a:rPr lang="en-US" b="0" dirty="0">
                <a:latin typeface="Arial" charset="0"/>
              </a:rPr>
              <a:t>Calculate BMI: kg/m</a:t>
            </a:r>
            <a:r>
              <a:rPr lang="en-US" b="0" baseline="30000" dirty="0">
                <a:latin typeface="Arial" charset="0"/>
              </a:rPr>
              <a:t>2</a:t>
            </a:r>
          </a:p>
          <a:p>
            <a:pPr lvl="1" eaLnBrk="1" hangingPunct="1"/>
            <a:endParaRPr lang="en-US" sz="1000" dirty="0">
              <a:solidFill>
                <a:srgbClr val="FFCC00"/>
              </a:solidFill>
              <a:latin typeface="Arial" charset="0"/>
            </a:endParaRPr>
          </a:p>
          <a:p>
            <a:pPr eaLnBrk="1" hangingPunct="1"/>
            <a:r>
              <a:rPr lang="en-US" sz="2600" b="0" dirty="0">
                <a:solidFill>
                  <a:srgbClr val="000000"/>
                </a:solidFill>
                <a:latin typeface="Arial" charset="0"/>
              </a:rPr>
              <a:t>Definitions</a:t>
            </a:r>
          </a:p>
          <a:p>
            <a:pPr lvl="1" eaLnBrk="1" hangingPunct="1"/>
            <a:r>
              <a:rPr lang="en-US" b="0" dirty="0">
                <a:latin typeface="Arial" charset="0"/>
                <a:sym typeface="Symbol" charset="0"/>
              </a:rPr>
              <a:t>Obesity defined as BMI &gt; 28</a:t>
            </a:r>
          </a:p>
          <a:p>
            <a:pPr lvl="1" eaLnBrk="1" hangingPunct="1"/>
            <a:r>
              <a:rPr lang="en-US" b="0" dirty="0">
                <a:latin typeface="Arial" charset="0"/>
              </a:rPr>
              <a:t>Malnutrition defined as unintended weight loss of </a:t>
            </a:r>
            <a:r>
              <a:rPr lang="en-US" b="0" dirty="0">
                <a:latin typeface="Arial" charset="0"/>
                <a:sym typeface="Symbol" charset="0"/>
              </a:rPr>
              <a:t>10 </a:t>
            </a:r>
            <a:r>
              <a:rPr lang="en-US" b="0" dirty="0" err="1">
                <a:latin typeface="Arial" charset="0"/>
                <a:sym typeface="Symbol" charset="0"/>
              </a:rPr>
              <a:t>lbs</a:t>
            </a:r>
            <a:r>
              <a:rPr lang="en-US" b="0" dirty="0">
                <a:latin typeface="Arial" charset="0"/>
                <a:sym typeface="Symbol" charset="0"/>
              </a:rPr>
              <a:t> in 6 months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endParaRPr lang="en-US" sz="2000" b="0" dirty="0">
              <a:latin typeface="Arial" charset="0"/>
            </a:endParaRP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4648200" y="6096000"/>
            <a:ext cx="41513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/>
              <a:t>USPSTF Grade – B (obesity)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000000"/>
                </a:solidFill>
              </a:rPr>
              <a:t>Cholesterol</a:t>
            </a:r>
            <a:endParaRPr lang="en-US" sz="6600" dirty="0">
              <a:solidFill>
                <a:srgbClr val="000000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505200"/>
          </a:xfrm>
        </p:spPr>
        <p:txBody>
          <a:bodyPr/>
          <a:lstStyle/>
          <a:p>
            <a:pPr marL="508000" lvl="1" indent="-393700" eaLnBrk="1" hangingPunct="1">
              <a:defRPr/>
            </a:pPr>
            <a:endParaRPr lang="en-US" sz="1000" b="0" dirty="0" smtClean="0">
              <a:solidFill>
                <a:srgbClr val="FFCC00"/>
              </a:solidFill>
              <a:latin typeface="Arial" pitchFamily="34" charset="0"/>
              <a:sym typeface="Symbol" pitchFamily="18" charset="2"/>
            </a:endParaRPr>
          </a:p>
          <a:p>
            <a:pPr marL="508000" lvl="1" indent="-393700" eaLnBrk="1" hangingPunct="1">
              <a:defRPr/>
            </a:pPr>
            <a:r>
              <a:rPr lang="en-US" b="0" dirty="0" smtClean="0">
                <a:latin typeface="Arial" pitchFamily="34" charset="0"/>
              </a:rPr>
              <a:t>USPSTF recommends screening older men for abnormalities:</a:t>
            </a:r>
          </a:p>
          <a:p>
            <a:pPr marL="965200" lvl="2" indent="-342900" eaLnBrk="1" hangingPunct="1">
              <a:spcBef>
                <a:spcPct val="5000"/>
              </a:spcBef>
              <a:buFont typeface="Wingdings" pitchFamily="2" charset="2"/>
              <a:buChar char="Ø"/>
              <a:defRPr/>
            </a:pPr>
            <a:r>
              <a:rPr lang="en-US" dirty="0" smtClean="0">
                <a:latin typeface="Arial" pitchFamily="34" charset="0"/>
              </a:rPr>
              <a:t>Low-density lipoprotein </a:t>
            </a:r>
            <a:r>
              <a:rPr lang="en-US" dirty="0" smtClean="0">
                <a:latin typeface="Arial" pitchFamily="34" charset="0"/>
                <a:sym typeface="Symbol" pitchFamily="18" charset="2"/>
              </a:rPr>
              <a:t> 130 mg/dL</a:t>
            </a:r>
          </a:p>
          <a:p>
            <a:pPr marL="965200" lvl="2" indent="-342900" eaLnBrk="1" hangingPunct="1">
              <a:spcBef>
                <a:spcPct val="5000"/>
              </a:spcBef>
              <a:buFont typeface="Wingdings" pitchFamily="2" charset="2"/>
              <a:buChar char="Ø"/>
              <a:defRPr/>
            </a:pPr>
            <a:r>
              <a:rPr lang="en-US" dirty="0" smtClean="0">
                <a:latin typeface="Arial" pitchFamily="34" charset="0"/>
                <a:sym typeface="Symbol" pitchFamily="18" charset="2"/>
              </a:rPr>
              <a:t>High-density lipoprotein  35 mg/dL</a:t>
            </a:r>
          </a:p>
          <a:p>
            <a:pPr marL="965200" lvl="2" indent="-342900" eaLnBrk="1" hangingPunct="1">
              <a:spcBef>
                <a:spcPct val="5000"/>
              </a:spcBef>
              <a:buFont typeface="Wingdings" pitchFamily="2" charset="2"/>
              <a:buChar char="Ø"/>
              <a:defRPr/>
            </a:pPr>
            <a:r>
              <a:rPr lang="en-US" dirty="0" smtClean="0">
                <a:latin typeface="Arial" pitchFamily="34" charset="0"/>
              </a:rPr>
              <a:t>Triglycerides </a:t>
            </a:r>
            <a:r>
              <a:rPr lang="en-US" dirty="0" smtClean="0">
                <a:latin typeface="Arial" pitchFamily="34" charset="0"/>
                <a:sym typeface="Symbol" pitchFamily="18" charset="2"/>
              </a:rPr>
              <a:t> 200 mg/dL</a:t>
            </a:r>
          </a:p>
          <a:p>
            <a:pPr marL="565150" lvl="1" indent="-342900" eaLnBrk="1" hangingPunct="1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b="0" dirty="0" smtClean="0">
                <a:latin typeface="Arial" pitchFamily="34" charset="0"/>
                <a:sym typeface="Symbol" pitchFamily="18" charset="2"/>
              </a:rPr>
              <a:t>Older women with increased risk factors should also be screened</a:t>
            </a:r>
          </a:p>
          <a:p>
            <a:pPr marL="565150" lvl="1" indent="-342900" eaLnBrk="1" hangingPunct="1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b="0" dirty="0" smtClean="0">
                <a:latin typeface="Arial" pitchFamily="34" charset="0"/>
                <a:sym typeface="Symbol" pitchFamily="18" charset="2"/>
              </a:rPr>
              <a:t>Optimal interval is uncertain</a:t>
            </a:r>
          </a:p>
          <a:p>
            <a:pPr marL="565150" lvl="1" indent="-342900" eaLnBrk="1" hangingPunct="1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b="0" dirty="0" smtClean="0">
                <a:latin typeface="Arial" pitchFamily="34" charset="0"/>
                <a:sym typeface="Symbol" pitchFamily="18" charset="2"/>
              </a:rPr>
              <a:t>No screening if life expectancy &lt;5 years</a:t>
            </a:r>
          </a:p>
          <a:p>
            <a:pPr marL="508000" lvl="1" indent="-393700" eaLnBrk="1" hangingPunct="1">
              <a:defRPr/>
            </a:pPr>
            <a:endParaRPr lang="en-US" sz="1000" b="0" dirty="0" smtClean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5867400" y="6201513"/>
            <a:ext cx="2800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/>
              <a:t>USPSTF Grade - A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000000"/>
                </a:solidFill>
              </a:rPr>
              <a:t>Cholesterol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7772400" cy="3505200"/>
          </a:xfrm>
        </p:spPr>
        <p:txBody>
          <a:bodyPr/>
          <a:lstStyle/>
          <a:p>
            <a:pPr marL="457200" lvl="1" indent="-342900"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 sz="2800" b="0" dirty="0" smtClean="0">
                <a:latin typeface="Arial" charset="0"/>
              </a:rPr>
              <a:t>Correcting </a:t>
            </a:r>
            <a:r>
              <a:rPr lang="en-US" sz="2800" b="0" dirty="0">
                <a:latin typeface="Arial" charset="0"/>
              </a:rPr>
              <a:t>lipid abnormalities </a:t>
            </a:r>
            <a:r>
              <a:rPr lang="en-US" sz="2800" b="0" dirty="0">
                <a:latin typeface="Arial" charset="0"/>
                <a:sym typeface="Symbol" charset="0"/>
              </a:rPr>
              <a:t> </a:t>
            </a:r>
            <a:r>
              <a:rPr lang="en-US" sz="2800" b="0" dirty="0">
                <a:latin typeface="Arial" charset="0"/>
              </a:rPr>
              <a:t>risk of recurrence in older adults with prior </a:t>
            </a:r>
            <a:r>
              <a:rPr lang="en-US" sz="2800" b="0" dirty="0" smtClean="0">
                <a:latin typeface="Arial" charset="0"/>
              </a:rPr>
              <a:t>heart attack or </a:t>
            </a:r>
            <a:r>
              <a:rPr lang="en-US" sz="2800" b="0" dirty="0">
                <a:latin typeface="Arial" charset="0"/>
              </a:rPr>
              <a:t>angina</a:t>
            </a:r>
          </a:p>
          <a:p>
            <a:pPr marL="457200" lvl="1" indent="-342900"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 sz="2800" b="0" dirty="0">
                <a:latin typeface="Arial" charset="0"/>
              </a:rPr>
              <a:t>No evidence of benefit of screening in women in absence of </a:t>
            </a:r>
            <a:r>
              <a:rPr lang="en-US" dirty="0" smtClean="0">
                <a:latin typeface="Arial" charset="0"/>
              </a:rPr>
              <a:t>heart disease</a:t>
            </a:r>
            <a:r>
              <a:rPr lang="en-US" sz="2800" b="0" dirty="0" smtClean="0">
                <a:latin typeface="Arial" charset="0"/>
              </a:rPr>
              <a:t> </a:t>
            </a:r>
            <a:r>
              <a:rPr lang="en-US" sz="2800" b="0" dirty="0">
                <a:latin typeface="Arial" charset="0"/>
              </a:rPr>
              <a:t>with few </a:t>
            </a:r>
            <a:r>
              <a:rPr lang="en-US" sz="2800" b="0" dirty="0" smtClean="0">
                <a:latin typeface="Arial" charset="0"/>
              </a:rPr>
              <a:t>risk </a:t>
            </a:r>
            <a:r>
              <a:rPr lang="en-US" sz="2800" b="0" dirty="0">
                <a:latin typeface="Arial" charset="0"/>
              </a:rPr>
              <a:t>factors (USPSTF – Grade C</a:t>
            </a:r>
            <a:r>
              <a:rPr lang="en-US" sz="2800" b="0" dirty="0" smtClean="0">
                <a:latin typeface="Arial" charset="0"/>
              </a:rPr>
              <a:t>)</a:t>
            </a:r>
          </a:p>
          <a:p>
            <a:pPr marL="457200" lvl="1" indent="-342900"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 sz="2800" b="0" dirty="0" smtClean="0">
                <a:latin typeface="Arial" charset="0"/>
              </a:rPr>
              <a:t>Benefit of screening &gt;75 y/o men with no risk factors is controversial</a:t>
            </a:r>
            <a:endParaRPr lang="en-US" sz="2800" b="0" dirty="0">
              <a:latin typeface="Arial" charset="0"/>
            </a:endParaRPr>
          </a:p>
          <a:p>
            <a:pPr marL="571500" lvl="2" indent="0" eaLnBrk="1" hangingPunct="1">
              <a:lnSpc>
                <a:spcPct val="90000"/>
              </a:lnSpc>
            </a:pPr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CC00"/>
                </a:solidFill>
                <a:latin typeface="Arial"/>
                <a:cs typeface="Arial"/>
              </a:rPr>
              <a:t>The Best Risk Calculator</a:t>
            </a:r>
            <a:endParaRPr lang="en-US" sz="4400" dirty="0">
              <a:solidFill>
                <a:srgbClr val="FFCC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Slide </a:t>
            </a:r>
            <a:fld id="{68BA120C-79AE-0646-BF22-43D2B291E0D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6096000"/>
            <a:ext cx="7772400" cy="762000"/>
          </a:xfrm>
        </p:spPr>
        <p:txBody>
          <a:bodyPr/>
          <a:lstStyle/>
          <a:p>
            <a:r>
              <a:rPr lang="en-US" sz="2800" dirty="0" smtClean="0"/>
              <a:t>http://</a:t>
            </a:r>
            <a:r>
              <a:rPr lang="en-US" sz="2800" dirty="0" err="1" smtClean="0"/>
              <a:t>bestsciencemedicine.com</a:t>
            </a:r>
            <a:r>
              <a:rPr lang="en-US" sz="2800" dirty="0" smtClean="0"/>
              <a:t>/</a:t>
            </a:r>
            <a:r>
              <a:rPr lang="en-US" sz="2800" dirty="0" err="1" smtClean="0"/>
              <a:t>chd</a:t>
            </a:r>
            <a:r>
              <a:rPr lang="en-US" sz="2800" dirty="0" smtClean="0"/>
              <a:t>/calc2.html</a:t>
            </a:r>
            <a:endParaRPr lang="en-US" sz="2800" dirty="0"/>
          </a:p>
        </p:txBody>
      </p:sp>
      <p:pic>
        <p:nvPicPr>
          <p:cNvPr id="5" name="Picture 4" descr="CV risk no stati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5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11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Slide </a:t>
            </a:r>
            <a:fld id="{36B16E71-3781-954D-BC44-B95B22F220A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 descr="CV Risk stati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"/>
            <a:ext cx="9144000" cy="617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65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>
                <a:solidFill>
                  <a:srgbClr val="000000"/>
                </a:solidFill>
                <a:cs typeface="Arial" charset="0"/>
              </a:rPr>
              <a:t>Osteoporosis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Tx/>
              <a:buChar char="•"/>
            </a:pPr>
            <a:r>
              <a:rPr lang="en-US">
                <a:latin typeface="Times New Roman" charset="0"/>
              </a:rPr>
              <a:t>Start at age 65 in women (USPSTF – B)</a:t>
            </a:r>
          </a:p>
          <a:p>
            <a:pPr marL="457200" indent="-457200" eaLnBrk="1" hangingPunct="1">
              <a:buFontTx/>
              <a:buChar char="•"/>
            </a:pPr>
            <a:r>
              <a:rPr lang="en-US">
                <a:latin typeface="Times New Roman" charset="0"/>
              </a:rPr>
              <a:t>Optimal interval for rescreening is unknown</a:t>
            </a:r>
          </a:p>
          <a:p>
            <a:pPr marL="857250" lvl="1" indent="-457200" eaLnBrk="1" hangingPunct="1">
              <a:buFont typeface="Wingdings" charset="0"/>
              <a:buChar char="Ø"/>
            </a:pPr>
            <a:r>
              <a:rPr lang="en-US">
                <a:latin typeface="Times New Roman" charset="0"/>
              </a:rPr>
              <a:t>Use the FRAX tool to determine 10-year fracture risk</a:t>
            </a:r>
          </a:p>
          <a:p>
            <a:pPr marL="457200" indent="-457200" eaLnBrk="1" hangingPunct="1">
              <a:buFontTx/>
              <a:buChar char="•"/>
            </a:pPr>
            <a:r>
              <a:rPr lang="en-US">
                <a:latin typeface="Times New Roman" charset="0"/>
              </a:rPr>
              <a:t>DEXA scanning is the gold standard</a:t>
            </a:r>
          </a:p>
          <a:p>
            <a:pPr marL="857250" lvl="1" indent="-457200" eaLnBrk="1" hangingPunct="1">
              <a:buFont typeface="Wingdings" charset="0"/>
              <a:buChar char="Ø"/>
            </a:pPr>
            <a:r>
              <a:rPr lang="en-US">
                <a:latin typeface="Times New Roman" charset="0"/>
              </a:rPr>
              <a:t>Other methods are not recommended</a:t>
            </a:r>
          </a:p>
          <a:p>
            <a:pPr marL="457200" indent="-457200" eaLnBrk="1" hangingPunct="1">
              <a:buFontTx/>
              <a:buChar char="•"/>
            </a:pPr>
            <a:r>
              <a:rPr lang="en-US">
                <a:latin typeface="Times New Roman" charset="0"/>
              </a:rPr>
              <a:t>Osteoporosis screening in men is controversial (USPSTF – I)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/>
          </a:p>
          <a:p>
            <a:pPr eaLnBrk="1" hangingPunct="1"/>
            <a:r>
              <a:rPr lang="en-US" sz="1400"/>
              <a:t>Slide </a:t>
            </a:r>
            <a:fld id="{A433BB23-B634-AE45-9D41-D948151D6791}" type="slidenum">
              <a:rPr lang="en-US" sz="1400"/>
              <a:pPr eaLnBrk="1" hangingPunct="1"/>
              <a:t>26</a:t>
            </a:fld>
            <a:endParaRPr lang="en-US"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Slide </a:t>
            </a:r>
            <a:fld id="{68BA120C-79AE-0646-BF22-43D2B291E0D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248400"/>
            <a:ext cx="5316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http://</a:t>
            </a:r>
            <a:r>
              <a:rPr lang="en-US" sz="2400" dirty="0" err="1" smtClean="0"/>
              <a:t>www.shef.ac.uk</a:t>
            </a:r>
            <a:r>
              <a:rPr lang="en-US" sz="2400" dirty="0" smtClean="0"/>
              <a:t>/FRAX/</a:t>
            </a:r>
            <a:r>
              <a:rPr lang="en-US" sz="2400" dirty="0" err="1" smtClean="0"/>
              <a:t>tool.aspx</a:t>
            </a:r>
            <a:endParaRPr lang="en-US" sz="2400" dirty="0"/>
          </a:p>
        </p:txBody>
      </p:sp>
      <p:pic>
        <p:nvPicPr>
          <p:cNvPr id="6" name="Picture 5" descr="FRAX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" y="990600"/>
            <a:ext cx="895705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66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>
                <a:solidFill>
                  <a:srgbClr val="000000"/>
                </a:solidFill>
                <a:cs typeface="Arial" charset="0"/>
              </a:rPr>
              <a:t>Abdominal Aortic </a:t>
            </a:r>
            <a:r>
              <a:rPr lang="en-US" sz="4400" dirty="0" err="1">
                <a:solidFill>
                  <a:srgbClr val="000000"/>
                </a:solidFill>
                <a:cs typeface="Arial" charset="0"/>
              </a:rPr>
              <a:t>Anuerysm</a:t>
            </a:r>
            <a:endParaRPr lang="en-US" sz="4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Tx/>
              <a:buChar char="•"/>
            </a:pPr>
            <a:r>
              <a:rPr lang="en-US" dirty="0">
                <a:latin typeface="Times New Roman" charset="0"/>
              </a:rPr>
              <a:t>USPSTF recommends one-time screening male smokers age 65-75 (Grade B)</a:t>
            </a:r>
          </a:p>
          <a:p>
            <a:pPr marL="457200" indent="-457200" eaLnBrk="1" hangingPunct="1">
              <a:buFontTx/>
              <a:buChar char="•"/>
            </a:pPr>
            <a:r>
              <a:rPr lang="en-US" dirty="0">
                <a:latin typeface="Times New Roman" charset="0"/>
              </a:rPr>
              <a:t>Screening after that controversial</a:t>
            </a:r>
          </a:p>
          <a:p>
            <a:pPr marL="457200" indent="-457200" eaLnBrk="1" hangingPunct="1">
              <a:buFontTx/>
              <a:buChar char="•"/>
            </a:pPr>
            <a:r>
              <a:rPr lang="en-US" dirty="0">
                <a:latin typeface="Times New Roman" charset="0"/>
              </a:rPr>
              <a:t>Make decision based on life expectancy and patient</a:t>
            </a:r>
            <a:r>
              <a:rPr lang="ja-JP" altLang="en-US" dirty="0">
                <a:latin typeface="Times New Roman" charset="0"/>
              </a:rPr>
              <a:t>’</a:t>
            </a:r>
            <a:r>
              <a:rPr lang="en-US" dirty="0">
                <a:latin typeface="Times New Roman" charset="0"/>
              </a:rPr>
              <a:t>s willingness to pursue work-up and </a:t>
            </a:r>
            <a:r>
              <a:rPr lang="en-US" dirty="0" smtClean="0">
                <a:latin typeface="Times New Roman" charset="0"/>
              </a:rPr>
              <a:t>intervention</a:t>
            </a:r>
          </a:p>
          <a:p>
            <a:pPr marL="857250" lvl="1" indent="-457200" eaLnBrk="1" hangingPunct="1"/>
            <a:r>
              <a:rPr lang="en-US" dirty="0" smtClean="0">
                <a:latin typeface="Times New Roman" charset="0"/>
              </a:rPr>
              <a:t>Angiogram</a:t>
            </a:r>
          </a:p>
          <a:p>
            <a:pPr marL="857250" lvl="1" indent="-457200" eaLnBrk="1" hangingPunct="1"/>
            <a:r>
              <a:rPr lang="en-US" dirty="0" smtClean="0">
                <a:latin typeface="Times New Roman" charset="0"/>
              </a:rPr>
              <a:t>Stent</a:t>
            </a:r>
          </a:p>
          <a:p>
            <a:pPr marL="857250" lvl="1" indent="-457200" eaLnBrk="1" hangingPunct="1"/>
            <a:r>
              <a:rPr lang="en-US" dirty="0" smtClean="0">
                <a:latin typeface="Times New Roman" charset="0"/>
              </a:rPr>
              <a:t>Graft</a:t>
            </a:r>
            <a:endParaRPr lang="en-US" dirty="0">
              <a:latin typeface="Times New Roman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/>
          </a:p>
          <a:p>
            <a:pPr eaLnBrk="1" hangingPunct="1"/>
            <a:r>
              <a:rPr lang="en-US" sz="1400"/>
              <a:t>Slide </a:t>
            </a:r>
            <a:fld id="{3FE0E894-9EDF-5D4E-94AB-CE88F353C7C9}" type="slidenum">
              <a:rPr lang="en-US" sz="1400"/>
              <a:pPr eaLnBrk="1" hangingPunct="1"/>
              <a:t>28</a:t>
            </a:fld>
            <a:endParaRPr lang="en-US"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>
                <a:solidFill>
                  <a:srgbClr val="000000"/>
                </a:solidFill>
                <a:cs typeface="Arial" charset="0"/>
              </a:rPr>
              <a:t>Depression Screening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Tx/>
              <a:buChar char="•"/>
            </a:pPr>
            <a:r>
              <a:rPr lang="en-US" dirty="0">
                <a:latin typeface="Times New Roman" charset="0"/>
              </a:rPr>
              <a:t>USPSTF recommends screening when supports are available for follow-up</a:t>
            </a:r>
          </a:p>
          <a:p>
            <a:pPr marL="457200" indent="-457200" eaLnBrk="1" hangingPunct="1">
              <a:buFontTx/>
              <a:buChar char="•"/>
            </a:pPr>
            <a:r>
              <a:rPr lang="en-US" dirty="0">
                <a:latin typeface="Times New Roman" charset="0"/>
              </a:rPr>
              <a:t>Optimal interval is unknown</a:t>
            </a:r>
          </a:p>
          <a:p>
            <a:pPr marL="457200" indent="-457200" eaLnBrk="1" hangingPunct="1">
              <a:buFontTx/>
              <a:buChar char="•"/>
            </a:pPr>
            <a:r>
              <a:rPr lang="en-US" dirty="0">
                <a:latin typeface="Times New Roman" charset="0"/>
              </a:rPr>
              <a:t>Various methods available</a:t>
            </a:r>
          </a:p>
          <a:p>
            <a:pPr marL="857250" lvl="1" indent="-457200" eaLnBrk="1" hangingPunct="1">
              <a:buFont typeface="Wingdings" charset="0"/>
              <a:buChar char="Ø"/>
            </a:pPr>
            <a:r>
              <a:rPr lang="en-US" dirty="0">
                <a:latin typeface="Times New Roman" charset="0"/>
              </a:rPr>
              <a:t>PHQ-2</a:t>
            </a:r>
          </a:p>
          <a:p>
            <a:pPr marL="400050" lvl="1" indent="0" eaLnBrk="1" hangingPunct="1">
              <a:buNone/>
            </a:pPr>
            <a:r>
              <a:rPr lang="en-US" dirty="0" smtClean="0">
                <a:latin typeface="Times New Roman" charset="0"/>
              </a:rPr>
              <a:t>In the last 2 weeks, have you been bothered by feeling sad, blue or depressed?</a:t>
            </a:r>
          </a:p>
          <a:p>
            <a:pPr marL="400050" lvl="1" indent="0" eaLnBrk="1" hangingPunct="1">
              <a:buNone/>
            </a:pPr>
            <a:r>
              <a:rPr lang="en-US" dirty="0" smtClean="0">
                <a:latin typeface="Times New Roman" charset="0"/>
              </a:rPr>
              <a:t>In the last 2 weeks, have you lost interest or pleasure in normal activities?</a:t>
            </a:r>
            <a:endParaRPr lang="en-US" dirty="0">
              <a:latin typeface="Times New Roman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/>
          </a:p>
          <a:p>
            <a:pPr eaLnBrk="1" hangingPunct="1"/>
            <a:r>
              <a:rPr lang="en-US" sz="1400"/>
              <a:t>Slide </a:t>
            </a:r>
            <a:fld id="{1F0CF147-74C5-5E4D-99F5-ACF05A0744CE}" type="slidenum">
              <a:rPr lang="en-US" sz="1400"/>
              <a:pPr eaLnBrk="1" hangingPunct="1"/>
              <a:t>29</a:t>
            </a:fld>
            <a:endParaRPr lang="en-US" sz="1400"/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6325674" y="6204522"/>
            <a:ext cx="2816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/>
              <a:t>USPSTF Grade - B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disease should have a treatment that improves outcomes</a:t>
            </a:r>
          </a:p>
          <a:p>
            <a:r>
              <a:rPr lang="en-US" dirty="0" smtClean="0"/>
              <a:t>The screening test should have a reasonable  cost and risk (</a:t>
            </a:r>
            <a:r>
              <a:rPr lang="en-US" u="sng" dirty="0" smtClean="0"/>
              <a:t>all</a:t>
            </a:r>
            <a:r>
              <a:rPr lang="en-US" dirty="0" smtClean="0"/>
              <a:t> costs)</a:t>
            </a:r>
          </a:p>
          <a:p>
            <a:r>
              <a:rPr lang="en-US" dirty="0" smtClean="0"/>
              <a:t>The test should be acceptable to the patient and society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/>
          </a:p>
          <a:p>
            <a:pPr eaLnBrk="1" hangingPunct="1"/>
            <a:r>
              <a:rPr lang="en-US" sz="1400"/>
              <a:t>Slide </a:t>
            </a:r>
            <a:fld id="{6C968397-22D5-CC45-A7D1-8C1DDC78A715}" type="slidenum">
              <a:rPr lang="en-US" sz="1400"/>
              <a:pPr eaLnBrk="1" hangingPunct="1"/>
              <a:t>30</a:t>
            </a:fld>
            <a:endParaRPr 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000000"/>
                </a:solidFill>
              </a:rPr>
              <a:t>Hearing &amp; Vision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772400" cy="3505200"/>
          </a:xfrm>
        </p:spPr>
        <p:txBody>
          <a:bodyPr/>
          <a:lstStyle/>
          <a:p>
            <a:pPr lvl="1" eaLnBrk="1" hangingPunct="1">
              <a:spcBef>
                <a:spcPct val="40000"/>
              </a:spcBef>
            </a:pPr>
            <a:r>
              <a:rPr lang="en-US" sz="3200" b="0" dirty="0" smtClean="0">
                <a:solidFill>
                  <a:srgbClr val="000000"/>
                </a:solidFill>
                <a:latin typeface="Arial" charset="0"/>
              </a:rPr>
              <a:t>Vision</a:t>
            </a:r>
            <a:r>
              <a:rPr lang="en-US" sz="3200" b="0" dirty="0">
                <a:solidFill>
                  <a:srgbClr val="FFCC00"/>
                </a:solidFill>
                <a:latin typeface="Arial" charset="0"/>
              </a:rPr>
              <a:t>:</a:t>
            </a:r>
            <a:r>
              <a:rPr lang="en-US" sz="3200" b="0" dirty="0">
                <a:latin typeface="Arial" charset="0"/>
              </a:rPr>
              <a:t> use </a:t>
            </a:r>
            <a:r>
              <a:rPr lang="en-US" sz="3200" b="0" dirty="0" err="1">
                <a:latin typeface="Arial" charset="0"/>
              </a:rPr>
              <a:t>Snellen</a:t>
            </a:r>
            <a:r>
              <a:rPr lang="en-US" sz="3200" b="0" dirty="0">
                <a:latin typeface="Arial" charset="0"/>
              </a:rPr>
              <a:t> chart routinely to detect uncorrected refractive errors, glaucoma, cataracts, macular degeneration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3200" b="0" dirty="0">
                <a:solidFill>
                  <a:srgbClr val="000000"/>
                </a:solidFill>
                <a:latin typeface="Arial" charset="0"/>
              </a:rPr>
              <a:t>Hearing</a:t>
            </a:r>
            <a:r>
              <a:rPr lang="en-US" sz="3200" b="0" dirty="0">
                <a:solidFill>
                  <a:srgbClr val="FFCC00"/>
                </a:solidFill>
                <a:latin typeface="Arial" charset="0"/>
              </a:rPr>
              <a:t>:</a:t>
            </a:r>
            <a:r>
              <a:rPr lang="en-US" sz="3200" b="0" dirty="0">
                <a:latin typeface="Arial" charset="0"/>
              </a:rPr>
              <a:t> question routinely to detect hearing loss; provide information about hearing aids</a:t>
            </a:r>
            <a:endParaRPr lang="en-US" sz="3200" dirty="0">
              <a:latin typeface="Arial" charset="0"/>
            </a:endParaRPr>
          </a:p>
          <a:p>
            <a:pPr lvl="2"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/>
          </a:p>
          <a:p>
            <a:pPr eaLnBrk="1" hangingPunct="1"/>
            <a:r>
              <a:rPr lang="en-US" sz="1400"/>
              <a:t>Slide </a:t>
            </a:r>
            <a:fld id="{EA631110-E535-5043-9B22-D2821B20EA3B}" type="slidenum">
              <a:rPr lang="en-US" sz="1400"/>
              <a:pPr eaLnBrk="1" hangingPunct="1"/>
              <a:t>31</a:t>
            </a:fld>
            <a:endParaRPr 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23925"/>
          </a:xfrm>
          <a:extLst>
            <a:ext uri="{909E8E84-426E-40DD-AFC4-6F175D3DCCD1}">
              <a14:hiddenFill xmlns:a14="http://schemas.microsoft.com/office/drawing/2010/main">
                <a:solidFill>
                  <a:srgbClr val="003565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000000"/>
                </a:solidFill>
              </a:rPr>
              <a:t>Counseling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772400" cy="4343400"/>
          </a:xfrm>
          <a:extLst>
            <a:ext uri="{909E8E84-426E-40DD-AFC4-6F175D3DCCD1}">
              <a14:hiddenFill xmlns:a14="http://schemas.microsoft.com/office/drawing/2010/main">
                <a:solidFill>
                  <a:srgbClr val="003565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3000" b="0" dirty="0" smtClean="0">
                <a:latin typeface="Arial" charset="0"/>
              </a:rPr>
              <a:t>All </a:t>
            </a:r>
            <a:r>
              <a:rPr lang="en-US" sz="3000" b="0" dirty="0">
                <a:latin typeface="Arial" charset="0"/>
              </a:rPr>
              <a:t>older adults should be counseled at least annually about:</a:t>
            </a:r>
          </a:p>
          <a:p>
            <a:pPr lvl="2" eaLnBrk="1" hangingPunct="1">
              <a:spcBef>
                <a:spcPct val="60000"/>
              </a:spcBef>
              <a:buFontTx/>
              <a:buChar char="•"/>
            </a:pPr>
            <a:r>
              <a:rPr lang="en-US" sz="3000" dirty="0">
                <a:latin typeface="Arial" charset="0"/>
              </a:rPr>
              <a:t>Diet </a:t>
            </a:r>
            <a:r>
              <a:rPr lang="en-US" sz="2000" dirty="0">
                <a:latin typeface="Arial" charset="0"/>
              </a:rPr>
              <a:t>(USPSTF -B)</a:t>
            </a:r>
          </a:p>
          <a:p>
            <a:pPr lvl="2" eaLnBrk="1" hangingPunct="1">
              <a:spcBef>
                <a:spcPct val="60000"/>
              </a:spcBef>
              <a:buFontTx/>
              <a:buChar char="•"/>
            </a:pPr>
            <a:r>
              <a:rPr lang="en-US" sz="3000" dirty="0">
                <a:latin typeface="Arial" charset="0"/>
              </a:rPr>
              <a:t>Physical activity </a:t>
            </a:r>
            <a:r>
              <a:rPr lang="en-US" sz="2000" dirty="0">
                <a:latin typeface="Arial" charset="0"/>
              </a:rPr>
              <a:t>(USPSTF -I)</a:t>
            </a:r>
            <a:endParaRPr lang="en-US" sz="3000" dirty="0">
              <a:latin typeface="Arial" charset="0"/>
            </a:endParaRPr>
          </a:p>
          <a:p>
            <a:pPr lvl="2" eaLnBrk="1" hangingPunct="1">
              <a:spcBef>
                <a:spcPct val="60000"/>
              </a:spcBef>
              <a:buFontTx/>
              <a:buChar char="•"/>
            </a:pPr>
            <a:r>
              <a:rPr lang="en-US" sz="3000" dirty="0">
                <a:latin typeface="Arial" charset="0"/>
              </a:rPr>
              <a:t>Safety and injury prevention</a:t>
            </a:r>
            <a:r>
              <a:rPr lang="en-US" sz="1800" dirty="0">
                <a:latin typeface="Arial" charset="0"/>
              </a:rPr>
              <a:t>(USPSTF -I)</a:t>
            </a:r>
            <a:endParaRPr lang="en-US" sz="3000" dirty="0">
              <a:latin typeface="Arial" charset="0"/>
            </a:endParaRPr>
          </a:p>
          <a:p>
            <a:pPr lvl="2" eaLnBrk="1" hangingPunct="1">
              <a:spcBef>
                <a:spcPct val="60000"/>
              </a:spcBef>
              <a:buFontTx/>
              <a:buChar char="•"/>
            </a:pPr>
            <a:r>
              <a:rPr lang="en-US" sz="3000" dirty="0">
                <a:latin typeface="Arial" charset="0"/>
              </a:rPr>
              <a:t>Smoking cessation </a:t>
            </a:r>
            <a:r>
              <a:rPr lang="en-US" sz="2000" dirty="0">
                <a:latin typeface="Arial" charset="0"/>
              </a:rPr>
              <a:t>(USPSTF -A)</a:t>
            </a:r>
            <a:endParaRPr lang="en-US" sz="3000" dirty="0">
              <a:latin typeface="Arial" charset="0"/>
            </a:endParaRPr>
          </a:p>
          <a:p>
            <a:pPr lvl="2" eaLnBrk="1" hangingPunct="1">
              <a:spcBef>
                <a:spcPct val="60000"/>
              </a:spcBef>
              <a:buFontTx/>
              <a:buChar char="•"/>
            </a:pPr>
            <a:r>
              <a:rPr lang="en-US" sz="3000" dirty="0">
                <a:latin typeface="Arial" charset="0"/>
              </a:rPr>
              <a:t>Dental care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000000"/>
                </a:solidFill>
                <a:latin typeface="Arial"/>
                <a:cs typeface="Arial"/>
              </a:rPr>
              <a:t>Mediterranean Diet</a:t>
            </a:r>
            <a:endParaRPr lang="en-US" sz="4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intake of fruits, vegetables, legumes and cereals (mostly unprocessed)</a:t>
            </a:r>
          </a:p>
          <a:p>
            <a:r>
              <a:rPr lang="en-US" dirty="0" smtClean="0"/>
              <a:t>Moderate amounts of alcohol</a:t>
            </a:r>
          </a:p>
          <a:p>
            <a:r>
              <a:rPr lang="en-US" dirty="0" smtClean="0"/>
              <a:t>Small amounts of red meats</a:t>
            </a:r>
          </a:p>
          <a:p>
            <a:r>
              <a:rPr lang="en-US" dirty="0" smtClean="0"/>
              <a:t>Moderate to large amounts of fish</a:t>
            </a:r>
          </a:p>
          <a:p>
            <a:r>
              <a:rPr lang="en-US" dirty="0" smtClean="0"/>
              <a:t>Small amounts of saturated fats and high amounts of unsaturated fats</a:t>
            </a:r>
          </a:p>
          <a:p>
            <a:r>
              <a:rPr lang="en-US" dirty="0" smtClean="0"/>
              <a:t>Small to moderate amounts of dairy products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6457890"/>
            <a:ext cx="329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JAMA 2004:292:1433-1439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7011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/>
          </a:p>
          <a:p>
            <a:pPr eaLnBrk="1" hangingPunct="1"/>
            <a:r>
              <a:rPr lang="en-US" sz="1400"/>
              <a:t>Slide </a:t>
            </a:r>
            <a:fld id="{245E4A69-699E-CF44-B534-723A42B1332B}" type="slidenum">
              <a:rPr lang="en-US" sz="1400"/>
              <a:pPr eaLnBrk="1" hangingPunct="1"/>
              <a:t>33</a:t>
            </a:fld>
            <a:endParaRPr 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763000" cy="923925"/>
          </a:xfrm>
          <a:extLst>
            <a:ext uri="{909E8E84-426E-40DD-AFC4-6F175D3DCCD1}">
              <a14:hiddenFill xmlns:a14="http://schemas.microsoft.com/office/drawing/2010/main">
                <a:solidFill>
                  <a:srgbClr val="003565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Other Preventive Services?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229600" cy="4343400"/>
          </a:xfrm>
          <a:extLst>
            <a:ext uri="{909E8E84-426E-40DD-AFC4-6F175D3DCCD1}">
              <a14:hiddenFill xmlns:a14="http://schemas.microsoft.com/office/drawing/2010/main">
                <a:solidFill>
                  <a:srgbClr val="003565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0" dirty="0" smtClean="0">
                <a:latin typeface="Arial" charset="0"/>
              </a:rPr>
              <a:t>Preventive </a:t>
            </a:r>
            <a:r>
              <a:rPr lang="en-US" b="0" dirty="0">
                <a:latin typeface="Arial" charset="0"/>
              </a:rPr>
              <a:t>services are recommended by specialty organizations for the following, even though evidence for effectiveness is lacking:</a:t>
            </a:r>
            <a:endParaRPr lang="en-US" dirty="0">
              <a:latin typeface="Arial" charset="0"/>
            </a:endParaRPr>
          </a:p>
          <a:p>
            <a:pPr marL="2395538" lvl="2" indent="-284163" eaLnBrk="1" hangingPunct="1">
              <a:lnSpc>
                <a:spcPct val="90000"/>
              </a:lnSpc>
              <a:buFontTx/>
              <a:buChar char="•"/>
            </a:pPr>
            <a:endParaRPr lang="en-US" sz="1000" dirty="0">
              <a:latin typeface="Arial" charset="0"/>
            </a:endParaRPr>
          </a:p>
          <a:p>
            <a:pPr marL="2395538" lvl="2" indent="-284163" eaLnBrk="1" hangingPunct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600" dirty="0">
                <a:latin typeface="Arial" charset="0"/>
              </a:rPr>
              <a:t>Diabetes mellitus</a:t>
            </a:r>
          </a:p>
          <a:p>
            <a:pPr marL="2395538" lvl="2" indent="-284163" eaLnBrk="1" hangingPunct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600" dirty="0">
                <a:latin typeface="Arial" charset="0"/>
              </a:rPr>
              <a:t>Thyroid </a:t>
            </a:r>
            <a:r>
              <a:rPr lang="en-US" sz="2600" dirty="0" smtClean="0">
                <a:latin typeface="Arial" charset="0"/>
              </a:rPr>
              <a:t>disease</a:t>
            </a:r>
            <a:endParaRPr lang="en-US" sz="2600" dirty="0">
              <a:latin typeface="Arial" charset="0"/>
            </a:endParaRPr>
          </a:p>
          <a:p>
            <a:pPr marL="2395538" lvl="2" indent="-284163" eaLnBrk="1" hangingPunct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600" dirty="0" smtClean="0">
                <a:latin typeface="Arial" charset="0"/>
              </a:rPr>
              <a:t>Prostate </a:t>
            </a:r>
            <a:r>
              <a:rPr lang="en-US" sz="2600" dirty="0">
                <a:latin typeface="Arial" charset="0"/>
              </a:rPr>
              <a:t>cancer</a:t>
            </a:r>
          </a:p>
          <a:p>
            <a:pPr marL="2395538" lvl="2" indent="-284163" eaLnBrk="1" hangingPunct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600" dirty="0">
                <a:latin typeface="Arial" charset="0"/>
              </a:rPr>
              <a:t>Skin cancer</a:t>
            </a:r>
          </a:p>
          <a:p>
            <a:pPr marL="2395538" lvl="2" indent="-284163" eaLnBrk="1" hangingPunct="1">
              <a:lnSpc>
                <a:spcPct val="90000"/>
              </a:lnSpc>
              <a:buFontTx/>
              <a:buChar char="•"/>
            </a:pP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/>
          </a:p>
          <a:p>
            <a:pPr eaLnBrk="1" hangingPunct="1"/>
            <a:r>
              <a:rPr lang="en-US" sz="1400"/>
              <a:t>Slide </a:t>
            </a:r>
            <a:fld id="{09BCE071-70F3-8649-AB19-B48FF7C44C0F}" type="slidenum">
              <a:rPr lang="en-US" sz="1400"/>
              <a:pPr eaLnBrk="1" hangingPunct="1"/>
              <a:t>34</a:t>
            </a:fld>
            <a:endParaRPr 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sz="3200" dirty="0">
                <a:solidFill>
                  <a:srgbClr val="000000"/>
                </a:solidFill>
              </a:rPr>
              <a:t>PREVENTIVE SERVICES </a:t>
            </a:r>
            <a:r>
              <a:rPr lang="en-US" sz="3200" dirty="0">
                <a:solidFill>
                  <a:srgbClr val="0000FF"/>
                </a:solidFill>
              </a:rPr>
              <a:t>NOT</a:t>
            </a:r>
            <a:r>
              <a:rPr lang="en-US" sz="3200" dirty="0">
                <a:solidFill>
                  <a:srgbClr val="000000"/>
                </a:solidFill>
              </a:rPr>
              <a:t> INDICATED IN OLDER ADULTS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Screening for Specific Diseases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800" b="0" dirty="0">
                <a:latin typeface="Arial" charset="0"/>
              </a:rPr>
              <a:t>Bladder cancer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0" dirty="0">
                <a:latin typeface="Arial" charset="0"/>
              </a:rPr>
              <a:t>Lung cancer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0" dirty="0">
                <a:latin typeface="Arial" charset="0"/>
              </a:rPr>
              <a:t>Hematologic malignancies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0" dirty="0">
                <a:latin typeface="Arial" charset="0"/>
              </a:rPr>
              <a:t>Ovarian cancer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0" dirty="0">
                <a:latin typeface="Arial" charset="0"/>
              </a:rPr>
              <a:t>Pancreatic </a:t>
            </a:r>
            <a:r>
              <a:rPr lang="en-US" sz="2800" b="0" dirty="0" smtClean="0">
                <a:latin typeface="Arial" charset="0"/>
              </a:rPr>
              <a:t>cancer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0" dirty="0" smtClean="0">
                <a:latin typeface="Arial" charset="0"/>
              </a:rPr>
              <a:t>Prostate cancer</a:t>
            </a:r>
            <a:endParaRPr lang="en-US" b="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000" dirty="0">
              <a:solidFill>
                <a:srgbClr val="FFCC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Routine Laboratory Testing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800" b="0" dirty="0">
                <a:latin typeface="Arial" charset="0"/>
              </a:rPr>
              <a:t>Annual CBC, blood chemistry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0" dirty="0">
                <a:latin typeface="Arial" charset="0"/>
              </a:rPr>
              <a:t>Annual chest x-ray, ECG</a:t>
            </a:r>
          </a:p>
          <a:p>
            <a:pPr lvl="1" eaLnBrk="1" hangingPunct="1">
              <a:lnSpc>
                <a:spcPct val="90000"/>
              </a:lnSpc>
            </a:pPr>
            <a:endParaRPr lang="en-US" b="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b="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solidFill>
                <a:srgbClr val="FFCC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solidFill>
                <a:srgbClr val="FFCC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>
              <a:defRPr/>
            </a:pPr>
            <a:r>
              <a:rPr lang="en-US" sz="4400" dirty="0">
                <a:solidFill>
                  <a:schemeClr val="tx1"/>
                </a:solidFill>
                <a:ea typeface="MS PGothic" charset="0"/>
                <a:cs typeface="Arial"/>
              </a:rPr>
              <a:t>Cancers </a:t>
            </a:r>
            <a:r>
              <a:rPr lang="en-US" sz="4400" dirty="0" err="1">
                <a:solidFill>
                  <a:schemeClr val="tx1"/>
                </a:solidFill>
                <a:ea typeface="MS PGothic" charset="0"/>
                <a:cs typeface="Arial"/>
              </a:rPr>
              <a:t>Overdiagnosed</a:t>
            </a:r>
            <a:r>
              <a:rPr lang="en-US" sz="4400" dirty="0">
                <a:solidFill>
                  <a:schemeClr val="tx1"/>
                </a:solidFill>
                <a:ea typeface="MS PGothic" charset="0"/>
                <a:cs typeface="Arial"/>
              </a:rPr>
              <a:t>?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8" y="1500187"/>
            <a:ext cx="3750469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1500187"/>
            <a:ext cx="364331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53" y="3964781"/>
            <a:ext cx="3750469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101335" y="3750469"/>
            <a:ext cx="1732841" cy="61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1pPr>
            <a:lvl2pPr marL="742950" indent="-285750" eaLnBrk="0"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2pPr>
            <a:lvl3pPr marL="1143000" indent="-228600" eaLnBrk="0"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3pPr>
            <a:lvl4pPr marL="1600200" indent="-228600" eaLnBrk="0"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4pPr>
            <a:lvl5pPr marL="2057400" indent="-228600" eaLnBrk="0"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9pPr>
          </a:lstStyle>
          <a:p>
            <a:pPr eaLnBrk="1"/>
            <a:r>
              <a:rPr lang="en-US" dirty="0">
                <a:solidFill>
                  <a:srgbClr val="000000"/>
                </a:solidFill>
              </a:rPr>
              <a:t>Thyroid</a:t>
            </a:r>
          </a:p>
        </p:txBody>
      </p:sp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6672704" y="3804047"/>
            <a:ext cx="2220154" cy="61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1pPr>
            <a:lvl2pPr marL="742950" indent="-285750" eaLnBrk="0"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2pPr>
            <a:lvl3pPr marL="1143000" indent="-228600" eaLnBrk="0"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3pPr>
            <a:lvl4pPr marL="1600200" indent="-228600" eaLnBrk="0"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4pPr>
            <a:lvl5pPr marL="2057400" indent="-228600" eaLnBrk="0"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9pPr>
          </a:lstStyle>
          <a:p>
            <a:pPr eaLnBrk="1"/>
            <a:r>
              <a:rPr lang="en-US" dirty="0">
                <a:solidFill>
                  <a:srgbClr val="000000"/>
                </a:solidFill>
              </a:rPr>
              <a:t>Melanoma</a:t>
            </a:r>
          </a:p>
        </p:txBody>
      </p:sp>
      <p:sp>
        <p:nvSpPr>
          <p:cNvPr id="44039" name="TextBox 6"/>
          <p:cNvSpPr txBox="1">
            <a:spLocks noChangeArrowheads="1"/>
          </p:cNvSpPr>
          <p:nvPr/>
        </p:nvSpPr>
        <p:spPr bwMode="auto">
          <a:xfrm>
            <a:off x="685800" y="6019800"/>
            <a:ext cx="1566128" cy="61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1pPr>
            <a:lvl2pPr marL="742950" indent="-285750" eaLnBrk="0"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2pPr>
            <a:lvl3pPr marL="1143000" indent="-228600" eaLnBrk="0"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3pPr>
            <a:lvl4pPr marL="1600200" indent="-228600" eaLnBrk="0"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4pPr>
            <a:lvl5pPr marL="2057400" indent="-228600" eaLnBrk="0"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MS PGothic" charset="0"/>
                <a:cs typeface="MS PGothic" charset="0"/>
                <a:sym typeface="Hoefler Text" charset="0"/>
              </a:defRPr>
            </a:lvl9pPr>
          </a:lstStyle>
          <a:p>
            <a:pPr eaLnBrk="1"/>
            <a:r>
              <a:rPr lang="en-US" dirty="0">
                <a:solidFill>
                  <a:srgbClr val="000000"/>
                </a:solidFill>
              </a:rPr>
              <a:t>Kidney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600" y="6324600"/>
            <a:ext cx="175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Overdiagnosed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>
                <a:solidFill>
                  <a:srgbClr val="000000"/>
                </a:solidFill>
                <a:cs typeface="Arial" charset="0"/>
              </a:rPr>
              <a:t>Resources for Screening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343400"/>
          </a:xfrm>
        </p:spPr>
        <p:txBody>
          <a:bodyPr/>
          <a:lstStyle/>
          <a:p>
            <a:pPr marL="457200" indent="-457200" eaLnBrk="1" hangingPunct="1">
              <a:buFontTx/>
              <a:buChar char="•"/>
            </a:pPr>
            <a:r>
              <a:rPr lang="en-US" sz="3600" dirty="0">
                <a:latin typeface="Times New Roman" charset="0"/>
              </a:rPr>
              <a:t>USPSTF</a:t>
            </a:r>
          </a:p>
          <a:p>
            <a:pPr marL="857250" lvl="1" indent="-457200" eaLnBrk="1" hangingPunct="1">
              <a:buFont typeface="Wingdings" charset="0"/>
              <a:buChar char="Ø"/>
            </a:pPr>
            <a:r>
              <a:rPr lang="en-US" sz="3200" dirty="0">
                <a:latin typeface="Times New Roman" charset="0"/>
              </a:rPr>
              <a:t>Online</a:t>
            </a:r>
          </a:p>
          <a:p>
            <a:pPr marL="857250" lvl="1" indent="-457200" eaLnBrk="1" hangingPunct="1">
              <a:buFont typeface="Wingdings" charset="0"/>
              <a:buChar char="Ø"/>
            </a:pPr>
            <a:r>
              <a:rPr lang="en-US" sz="3200" dirty="0">
                <a:latin typeface="Times New Roman" charset="0"/>
              </a:rPr>
              <a:t>AHRQ </a:t>
            </a:r>
            <a:r>
              <a:rPr lang="en-US" sz="3200" dirty="0" err="1">
                <a:latin typeface="Times New Roman" charset="0"/>
              </a:rPr>
              <a:t>ePSS</a:t>
            </a:r>
            <a:r>
              <a:rPr lang="en-US" sz="3200" dirty="0">
                <a:latin typeface="Times New Roman" charset="0"/>
              </a:rPr>
              <a:t> app </a:t>
            </a:r>
            <a:endParaRPr lang="en-US" sz="3600" dirty="0" smtClean="0">
              <a:latin typeface="Times New Roman" charset="0"/>
            </a:endParaRPr>
          </a:p>
          <a:p>
            <a:pPr marL="457200" indent="-457200" eaLnBrk="1" hangingPunct="1">
              <a:buFontTx/>
              <a:buChar char="•"/>
            </a:pPr>
            <a:r>
              <a:rPr lang="en-US" sz="3600" dirty="0" smtClean="0">
                <a:latin typeface="Times New Roman" charset="0"/>
              </a:rPr>
              <a:t>ePrognosis: Cancer Screening</a:t>
            </a:r>
            <a:endParaRPr lang="en-US" sz="3600" dirty="0">
              <a:latin typeface="Times New Roman" charset="0"/>
            </a:endParaRPr>
          </a:p>
          <a:p>
            <a:pPr marL="457200" indent="-457200" eaLnBrk="1" hangingPunct="1">
              <a:buFontTx/>
              <a:buChar char="•"/>
            </a:pPr>
            <a:r>
              <a:rPr lang="en-US" sz="3600" u="sng" dirty="0" err="1">
                <a:latin typeface="Times New Roman" charset="0"/>
              </a:rPr>
              <a:t>Overdiagnosed</a:t>
            </a:r>
            <a:r>
              <a:rPr lang="en-US" sz="3600" dirty="0">
                <a:latin typeface="Times New Roman" charset="0"/>
              </a:rPr>
              <a:t>, Gilbert Welch, Beacon Press, Boston, 2011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/>
          </a:p>
          <a:p>
            <a:pPr eaLnBrk="1" hangingPunct="1"/>
            <a:r>
              <a:rPr lang="en-US" sz="1400"/>
              <a:t>Slide </a:t>
            </a:r>
            <a:fld id="{7A1D226B-39D9-CD4B-B240-CE11AFB34B63}" type="slidenum">
              <a:rPr lang="en-US" sz="1400"/>
              <a:pPr eaLnBrk="1" hangingPunct="1"/>
              <a:t>36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Arial" charset="0"/>
                <a:cs typeface="Arial" charset="0"/>
              </a:rPr>
              <a:t>ePSS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/>
          </a:p>
          <a:p>
            <a:pPr eaLnBrk="1" hangingPunct="1"/>
            <a:r>
              <a:rPr lang="en-US" sz="1400"/>
              <a:t>Slide </a:t>
            </a:r>
            <a:fld id="{509F8479-1FA9-E347-8F4A-2366CB948256}" type="slidenum">
              <a:rPr lang="en-US" sz="1400"/>
              <a:pPr eaLnBrk="1" hangingPunct="1"/>
              <a:t>37</a:t>
            </a:fld>
            <a:endParaRPr lang="en-US" sz="140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1398588"/>
            <a:ext cx="3984625" cy="533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8288"/>
            <a:ext cx="4876800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CC00"/>
                </a:solidFill>
                <a:latin typeface="Arial"/>
                <a:cs typeface="Arial"/>
              </a:rPr>
              <a:t>References</a:t>
            </a:r>
            <a:endParaRPr lang="en-US" sz="4400" dirty="0">
              <a:solidFill>
                <a:srgbClr val="FFCC00"/>
              </a:solidFill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Spalding MC. Geriatric screening and preventive care. Am Fam Physician 2008;78:206-215</a:t>
            </a:r>
          </a:p>
          <a:p>
            <a:r>
              <a:rPr lang="en-US" sz="2400" dirty="0" smtClean="0"/>
              <a:t>Flaherty JH, et al. The development of outpatient clinical </a:t>
            </a:r>
            <a:r>
              <a:rPr lang="en-US" sz="2400" dirty="0" err="1" smtClean="0"/>
              <a:t>glidepaths</a:t>
            </a:r>
            <a:r>
              <a:rPr lang="en-US" sz="2400" dirty="0" smtClean="0"/>
              <a:t>. JAGS 2002;50:1892-1893</a:t>
            </a:r>
          </a:p>
          <a:p>
            <a:r>
              <a:rPr lang="en-US" sz="2400" dirty="0" smtClean="0"/>
              <a:t>Welch, G. Over-diagnosed: Making people sick in the pursuit of health. Beacon Press, Boston, 2011</a:t>
            </a:r>
          </a:p>
          <a:p>
            <a:r>
              <a:rPr lang="en-US" sz="2400" dirty="0" smtClean="0"/>
              <a:t>Geriatrics at Your Fingertips, book or App</a:t>
            </a:r>
          </a:p>
          <a:p>
            <a:r>
              <a:rPr lang="en-US" sz="2400" dirty="0" smtClean="0"/>
              <a:t>ePrognosis: Cancer Screening, Apple App Store</a:t>
            </a:r>
          </a:p>
          <a:p>
            <a:r>
              <a:rPr lang="en-US" sz="2400" dirty="0" smtClean="0"/>
              <a:t>AHRQ </a:t>
            </a:r>
            <a:r>
              <a:rPr lang="en-US" sz="2400" dirty="0" err="1" smtClean="0"/>
              <a:t>ePSS</a:t>
            </a:r>
            <a:r>
              <a:rPr lang="en-US" sz="2400" dirty="0" smtClean="0"/>
              <a:t>, Apple App Store</a:t>
            </a:r>
          </a:p>
          <a:p>
            <a:r>
              <a:rPr lang="en-US" sz="2400" dirty="0" smtClean="0"/>
              <a:t>FRAX, Apple App Store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Slide </a:t>
            </a:r>
            <a:fld id="{36B16E71-3781-954D-BC44-B95B22F220A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4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prevention – preventing a condition from developing</a:t>
            </a:r>
          </a:p>
          <a:p>
            <a:pPr lvl="1"/>
            <a:r>
              <a:rPr lang="en-US" dirty="0" smtClean="0"/>
              <a:t>Health promotion – diet, exercise, stress reduction</a:t>
            </a:r>
          </a:p>
          <a:p>
            <a:pPr lvl="1"/>
            <a:r>
              <a:rPr lang="en-US" dirty="0" smtClean="0"/>
              <a:t>Specific protection– immunizations</a:t>
            </a:r>
          </a:p>
          <a:p>
            <a:r>
              <a:rPr lang="en-US" dirty="0" smtClean="0"/>
              <a:t>Secondary prevention – preventing an asymptomatic disease from becoming active</a:t>
            </a:r>
          </a:p>
          <a:p>
            <a:r>
              <a:rPr lang="en-US" dirty="0" smtClean="0"/>
              <a:t>Tertiary prevention – limiting disability caused by a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 Regarding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aware of who is making the recommendation</a:t>
            </a:r>
          </a:p>
          <a:p>
            <a:pPr lvl="1"/>
            <a:r>
              <a:rPr lang="en-US" dirty="0" smtClean="0"/>
              <a:t>Generalists versus specialists</a:t>
            </a:r>
          </a:p>
          <a:p>
            <a:pPr lvl="1"/>
            <a:r>
              <a:rPr lang="en-US" dirty="0" smtClean="0"/>
              <a:t>Vested interest in the procedure</a:t>
            </a:r>
          </a:p>
          <a:p>
            <a:r>
              <a:rPr lang="en-US" dirty="0" smtClean="0"/>
              <a:t>Role of advocacy groups</a:t>
            </a:r>
          </a:p>
          <a:p>
            <a:r>
              <a:rPr lang="en-US" dirty="0" smtClean="0"/>
              <a:t>Politics versus science</a:t>
            </a:r>
          </a:p>
          <a:p>
            <a:r>
              <a:rPr lang="en-US" dirty="0" smtClean="0"/>
              <a:t>Fear of disease/belief in one’s choices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Preventive Services Task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experts in prevention and primary care </a:t>
            </a:r>
          </a:p>
          <a:p>
            <a:pPr lvl="1"/>
            <a:r>
              <a:rPr lang="en-US" dirty="0" smtClean="0"/>
              <a:t>No subspecialists</a:t>
            </a:r>
          </a:p>
          <a:p>
            <a:r>
              <a:rPr lang="en-US" dirty="0" smtClean="0"/>
              <a:t>Volunteer, not paid</a:t>
            </a:r>
          </a:p>
          <a:p>
            <a:pPr lvl="1"/>
            <a:r>
              <a:rPr lang="en-US" dirty="0" smtClean="0"/>
              <a:t>Strict restrictions on payments from drug companies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www.uspreventiveservicestaskforce.org</a:t>
            </a:r>
            <a:endParaRPr lang="en-US" dirty="0" smtClean="0"/>
          </a:p>
          <a:p>
            <a:r>
              <a:rPr lang="en-US" dirty="0" smtClean="0"/>
              <a:t>App – AHRQ </a:t>
            </a:r>
            <a:r>
              <a:rPr lang="en-US" dirty="0" err="1" smtClean="0"/>
              <a:t>ePSS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USPSTF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Counseling</a:t>
            </a:r>
          </a:p>
          <a:p>
            <a:r>
              <a:rPr lang="en-US" dirty="0" smtClean="0"/>
              <a:t>Preventive Interventions</a:t>
            </a:r>
          </a:p>
          <a:p>
            <a:r>
              <a:rPr lang="en-US" dirty="0" smtClean="0"/>
              <a:t>Screening</a:t>
            </a:r>
          </a:p>
          <a:p>
            <a:r>
              <a:rPr lang="en-US" dirty="0" smtClean="0"/>
              <a:t>Levels of recommendation</a:t>
            </a:r>
          </a:p>
          <a:p>
            <a:pPr lvl="1"/>
            <a:r>
              <a:rPr lang="en-US" dirty="0" smtClean="0"/>
              <a:t>A – recommended, substantial benefit</a:t>
            </a:r>
          </a:p>
          <a:p>
            <a:pPr lvl="1"/>
            <a:r>
              <a:rPr lang="en-US" dirty="0" smtClean="0"/>
              <a:t>B – recommended, moderate benefit</a:t>
            </a:r>
          </a:p>
          <a:p>
            <a:pPr lvl="1"/>
            <a:r>
              <a:rPr lang="en-US" dirty="0" smtClean="0"/>
              <a:t>C – small or limited benefit</a:t>
            </a:r>
          </a:p>
          <a:p>
            <a:pPr lvl="1"/>
            <a:r>
              <a:rPr lang="en-US" dirty="0" smtClean="0"/>
              <a:t>D – NOT recommended, harmful</a:t>
            </a:r>
          </a:p>
          <a:p>
            <a:pPr lvl="1"/>
            <a:r>
              <a:rPr lang="en-US" dirty="0" smtClean="0"/>
              <a:t>I – insufficient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23925"/>
          </a:xfrm>
          <a:extLst>
            <a:ext uri="{909E8E84-426E-40DD-AFC4-6F175D3DCCD1}">
              <a14:hiddenFill xmlns:a14="http://schemas.microsoft.com/office/drawing/2010/main">
                <a:solidFill>
                  <a:srgbClr val="003565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Recommended Screening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343400"/>
          </a:xfrm>
          <a:extLst>
            <a:ext uri="{909E8E84-426E-40DD-AFC4-6F175D3DCCD1}">
              <a14:hiddenFill xmlns:a14="http://schemas.microsoft.com/office/drawing/2010/main">
                <a:solidFill>
                  <a:srgbClr val="003565"/>
                </a:solidFill>
              </a14:hiddenFill>
            </a:ext>
          </a:extLst>
        </p:spPr>
        <p:txBody>
          <a:bodyPr/>
          <a:lstStyle/>
          <a:p>
            <a:pPr marL="0" indent="0" eaLnBrk="1" hangingPunct="1"/>
            <a:r>
              <a:rPr lang="en-US" b="0" dirty="0">
                <a:latin typeface="Arial" charset="0"/>
              </a:rPr>
              <a:t>	</a:t>
            </a:r>
            <a:r>
              <a:rPr lang="en-US" b="0" dirty="0" smtClean="0">
                <a:latin typeface="Arial" charset="0"/>
              </a:rPr>
              <a:t>Consider screening </a:t>
            </a:r>
            <a:r>
              <a:rPr lang="en-US" b="0" dirty="0">
                <a:latin typeface="Arial" charset="0"/>
              </a:rPr>
              <a:t>for:</a:t>
            </a:r>
            <a:endParaRPr lang="en-US" sz="2000" b="0" dirty="0">
              <a:latin typeface="Arial" charset="0"/>
            </a:endParaRPr>
          </a:p>
          <a:p>
            <a:pPr lvl="2" eaLnBrk="1" hangingPunct="1">
              <a:spcBef>
                <a:spcPct val="80000"/>
              </a:spcBef>
              <a:buFontTx/>
              <a:buChar char="•"/>
            </a:pPr>
            <a:r>
              <a:rPr lang="en-US" sz="2800" dirty="0">
                <a:latin typeface="Arial" charset="0"/>
              </a:rPr>
              <a:t>Hypertension</a:t>
            </a:r>
          </a:p>
          <a:p>
            <a:pPr lvl="2" eaLnBrk="1" hangingPunct="1">
              <a:buFontTx/>
              <a:buChar char="•"/>
            </a:pPr>
            <a:r>
              <a:rPr lang="en-US" sz="2800" dirty="0" smtClean="0">
                <a:latin typeface="Arial" charset="0"/>
              </a:rPr>
              <a:t>Breast and colorectal </a:t>
            </a:r>
            <a:r>
              <a:rPr lang="en-US" sz="2800" dirty="0">
                <a:latin typeface="Arial" charset="0"/>
              </a:rPr>
              <a:t>cancer</a:t>
            </a:r>
          </a:p>
          <a:p>
            <a:pPr lvl="2" eaLnBrk="1" hangingPunct="1">
              <a:buFontTx/>
              <a:buChar char="•"/>
            </a:pPr>
            <a:r>
              <a:rPr lang="en-US" sz="2800" dirty="0" smtClean="0">
                <a:latin typeface="Arial" charset="0"/>
              </a:rPr>
              <a:t>Obesity or </a:t>
            </a:r>
            <a:r>
              <a:rPr lang="en-US" sz="2800" dirty="0">
                <a:latin typeface="Arial" charset="0"/>
              </a:rPr>
              <a:t>malnutrition</a:t>
            </a:r>
          </a:p>
          <a:p>
            <a:pPr lvl="2" eaLnBrk="1" hangingPunct="1">
              <a:buFontTx/>
              <a:buChar char="•"/>
            </a:pPr>
            <a:r>
              <a:rPr lang="en-US" sz="2800" dirty="0" smtClean="0">
                <a:latin typeface="Arial" charset="0"/>
              </a:rPr>
              <a:t>Alcoholism</a:t>
            </a:r>
            <a:endParaRPr lang="en-US" sz="2800" dirty="0">
              <a:latin typeface="Arial" charset="0"/>
            </a:endParaRPr>
          </a:p>
          <a:p>
            <a:pPr lvl="2" eaLnBrk="1" hangingPunct="1">
              <a:buFontTx/>
              <a:buChar char="•"/>
            </a:pPr>
            <a:r>
              <a:rPr lang="en-US" sz="2800" dirty="0">
                <a:latin typeface="Arial" charset="0"/>
              </a:rPr>
              <a:t>Vision and hearing deficits</a:t>
            </a:r>
          </a:p>
          <a:p>
            <a:pPr lvl="2" eaLnBrk="1" hangingPunct="1">
              <a:buFontTx/>
              <a:buChar char="•"/>
            </a:pPr>
            <a:r>
              <a:rPr lang="en-US" sz="2800" dirty="0" smtClean="0">
                <a:latin typeface="Arial" charset="0"/>
              </a:rPr>
              <a:t>Osteoporosis</a:t>
            </a:r>
          </a:p>
          <a:p>
            <a:pPr lvl="2" eaLnBrk="1" hangingPunct="1">
              <a:buFontTx/>
              <a:buChar char="•"/>
            </a:pPr>
            <a:r>
              <a:rPr lang="en-US" sz="2800" dirty="0" smtClean="0">
                <a:latin typeface="Arial" charset="0"/>
              </a:rPr>
              <a:t>Functional status</a:t>
            </a:r>
            <a:endParaRPr lang="en-US" sz="3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000000"/>
                </a:solidFill>
                <a:cs typeface="Arial"/>
              </a:rPr>
              <a:t>Controversies in Screening</a:t>
            </a:r>
            <a:endParaRPr lang="en-US" sz="4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to stop?</a:t>
            </a:r>
          </a:p>
          <a:p>
            <a:r>
              <a:rPr lang="en-US" dirty="0" smtClean="0"/>
              <a:t>Who shouldn’t be screened?</a:t>
            </a:r>
          </a:p>
          <a:p>
            <a:r>
              <a:rPr lang="en-US" dirty="0" smtClean="0"/>
              <a:t>Impact of performance standards that are not geriatric sensitive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Blood pressure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A1C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Cholesterol</a:t>
            </a:r>
          </a:p>
          <a:p>
            <a:r>
              <a:rPr lang="en-US" dirty="0" smtClean="0"/>
              <a:t>Use of incidental findings to “screen”</a:t>
            </a:r>
          </a:p>
        </p:txBody>
      </p:sp>
    </p:spTree>
    <p:extLst>
      <p:ext uri="{BB962C8B-B14F-4D97-AF65-F5344CB8AC3E}">
        <p14:creationId xmlns:p14="http://schemas.microsoft.com/office/powerpoint/2010/main" val="24823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U template">
  <a:themeElements>
    <a:clrScheme name="FSUCOM template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FSUCOM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FSUCOM template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UCOM template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COM template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UCOM template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COM template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UCOM template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COM template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UCOM template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COM template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8000"/>
    </a:dk2>
    <a:lt2>
      <a:srgbClr val="FFFFFF"/>
    </a:lt2>
    <a:accent1>
      <a:srgbClr val="00CC99"/>
    </a:accent1>
    <a:accent2>
      <a:srgbClr val="3333CC"/>
    </a:accent2>
    <a:accent3>
      <a:srgbClr val="AAC0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Blank Presentatio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FSU template.potx</Template>
  <TotalTime>1011</TotalTime>
  <Words>1384</Words>
  <Application>Microsoft Office PowerPoint</Application>
  <PresentationFormat>On-screen Show (4:3)</PresentationFormat>
  <Paragraphs>309</Paragraphs>
  <Slides>39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FSU template</vt:lpstr>
      <vt:lpstr>Prevention OLLI 2014 </vt:lpstr>
      <vt:lpstr>Principles of Prevention</vt:lpstr>
      <vt:lpstr>Principles of Prevention</vt:lpstr>
      <vt:lpstr>Levels of Prevention</vt:lpstr>
      <vt:lpstr>Caveats Regarding Screening</vt:lpstr>
      <vt:lpstr>US Preventive Services Task Force</vt:lpstr>
      <vt:lpstr>USPSTF Recommendations</vt:lpstr>
      <vt:lpstr>Recommended Screening</vt:lpstr>
      <vt:lpstr>Controversies in Screening</vt:lpstr>
      <vt:lpstr>Life Expectancy Guides Decisions</vt:lpstr>
      <vt:lpstr>Life Expectancy Guides Decisions</vt:lpstr>
      <vt:lpstr>When to Stop Screening?</vt:lpstr>
      <vt:lpstr>The Burden of Screening</vt:lpstr>
      <vt:lpstr>The Burden of Screening</vt:lpstr>
      <vt:lpstr>High Blood Pressure</vt:lpstr>
      <vt:lpstr>Breast Cancer</vt:lpstr>
      <vt:lpstr>MAMMOGRAPHY RECOMMENDATIONS</vt:lpstr>
      <vt:lpstr>ePrognosis: Cancer Screening App</vt:lpstr>
      <vt:lpstr>COLORECTAL CANCER</vt:lpstr>
      <vt:lpstr>CERVICAL CANCER </vt:lpstr>
      <vt:lpstr>OBESITY &amp; MALNUTRITION</vt:lpstr>
      <vt:lpstr>Cholesterol</vt:lpstr>
      <vt:lpstr>Cholesterol</vt:lpstr>
      <vt:lpstr>The Best Risk Calculator</vt:lpstr>
      <vt:lpstr>PowerPoint Presentation</vt:lpstr>
      <vt:lpstr>Osteoporosis</vt:lpstr>
      <vt:lpstr>PowerPoint Presentation</vt:lpstr>
      <vt:lpstr>Abdominal Aortic Anuerysm</vt:lpstr>
      <vt:lpstr>Depression Screening</vt:lpstr>
      <vt:lpstr>Hearing &amp; Vision</vt:lpstr>
      <vt:lpstr>Counseling</vt:lpstr>
      <vt:lpstr>Mediterranean Diet</vt:lpstr>
      <vt:lpstr>Other Preventive Services?</vt:lpstr>
      <vt:lpstr>PREVENTIVE SERVICES NOT INDICATED IN OLDER ADULTS</vt:lpstr>
      <vt:lpstr>Cancers Overdiagnosed?</vt:lpstr>
      <vt:lpstr>Resources for Screening</vt:lpstr>
      <vt:lpstr>ePSS</vt:lpstr>
      <vt:lpstr>PowerPoint Presentation</vt:lpstr>
      <vt:lpstr>References</vt:lpstr>
    </vt:vector>
  </TitlesOfParts>
  <Company>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Evidence-Based Methods to Reduce Medications in Older Patients</dc:title>
  <dc:creator>Ken Brummel-Smith</dc:creator>
  <cp:lastModifiedBy>Windows User</cp:lastModifiedBy>
  <cp:revision>40</cp:revision>
  <dcterms:created xsi:type="dcterms:W3CDTF">2006-12-03T20:47:09Z</dcterms:created>
  <dcterms:modified xsi:type="dcterms:W3CDTF">2014-10-08T16:13:46Z</dcterms:modified>
</cp:coreProperties>
</file>